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handoutMasterIdLst>
    <p:handoutMasterId r:id="rId63"/>
  </p:handoutMasterIdLst>
  <p:sldIdLst>
    <p:sldId id="256" r:id="rId2"/>
    <p:sldId id="280" r:id="rId3"/>
    <p:sldId id="334" r:id="rId4"/>
    <p:sldId id="257" r:id="rId5"/>
    <p:sldId id="335" r:id="rId6"/>
    <p:sldId id="336" r:id="rId7"/>
    <p:sldId id="337" r:id="rId8"/>
    <p:sldId id="338" r:id="rId9"/>
    <p:sldId id="339" r:id="rId10"/>
    <p:sldId id="340" r:id="rId11"/>
    <p:sldId id="342" r:id="rId12"/>
    <p:sldId id="325" r:id="rId13"/>
    <p:sldId id="322" r:id="rId14"/>
    <p:sldId id="312" r:id="rId15"/>
    <p:sldId id="320" r:id="rId16"/>
    <p:sldId id="321" r:id="rId17"/>
    <p:sldId id="305" r:id="rId18"/>
    <p:sldId id="313" r:id="rId19"/>
    <p:sldId id="333" r:id="rId20"/>
    <p:sldId id="306" r:id="rId21"/>
    <p:sldId id="307" r:id="rId22"/>
    <p:sldId id="308" r:id="rId23"/>
    <p:sldId id="323" r:id="rId24"/>
    <p:sldId id="326" r:id="rId25"/>
    <p:sldId id="309" r:id="rId26"/>
    <p:sldId id="327" r:id="rId27"/>
    <p:sldId id="328" r:id="rId28"/>
    <p:sldId id="329" r:id="rId29"/>
    <p:sldId id="330" r:id="rId30"/>
    <p:sldId id="331" r:id="rId31"/>
    <p:sldId id="332" r:id="rId32"/>
    <p:sldId id="310" r:id="rId33"/>
    <p:sldId id="314" r:id="rId34"/>
    <p:sldId id="315" r:id="rId35"/>
    <p:sldId id="316" r:id="rId36"/>
    <p:sldId id="317" r:id="rId37"/>
    <p:sldId id="318" r:id="rId38"/>
    <p:sldId id="319" r:id="rId39"/>
    <p:sldId id="311" r:id="rId40"/>
    <p:sldId id="292" r:id="rId41"/>
    <p:sldId id="293" r:id="rId42"/>
    <p:sldId id="291" r:id="rId43"/>
    <p:sldId id="279" r:id="rId44"/>
    <p:sldId id="284" r:id="rId45"/>
    <p:sldId id="283" r:id="rId46"/>
    <p:sldId id="278" r:id="rId47"/>
    <p:sldId id="286" r:id="rId48"/>
    <p:sldId id="288" r:id="rId49"/>
    <p:sldId id="294" r:id="rId50"/>
    <p:sldId id="295" r:id="rId51"/>
    <p:sldId id="296" r:id="rId52"/>
    <p:sldId id="297" r:id="rId53"/>
    <p:sldId id="298" r:id="rId54"/>
    <p:sldId id="299" r:id="rId55"/>
    <p:sldId id="300" r:id="rId56"/>
    <p:sldId id="301" r:id="rId57"/>
    <p:sldId id="302" r:id="rId58"/>
    <p:sldId id="303" r:id="rId59"/>
    <p:sldId id="304" r:id="rId60"/>
    <p:sldId id="290" r:id="rId61"/>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94660"/>
  </p:normalViewPr>
  <p:slideViewPr>
    <p:cSldViewPr>
      <p:cViewPr>
        <p:scale>
          <a:sx n="110" d="100"/>
          <a:sy n="110" d="100"/>
        </p:scale>
        <p:origin x="-437" y="5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3763" cy="467071"/>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939466" y="1"/>
            <a:ext cx="3013763" cy="467071"/>
          </a:xfrm>
          <a:prstGeom prst="rect">
            <a:avLst/>
          </a:prstGeom>
        </p:spPr>
        <p:txBody>
          <a:bodyPr vert="horz" lIns="91440" tIns="45720" rIns="91440" bIns="45720" rtlCol="0"/>
          <a:lstStyle>
            <a:lvl1pPr algn="r">
              <a:defRPr sz="1200"/>
            </a:lvl1pPr>
          </a:lstStyle>
          <a:p>
            <a:r>
              <a:rPr lang="en-US"/>
              <a:t>6/4/2016</a:t>
            </a:r>
            <a:endParaRPr lang="en-IN"/>
          </a:p>
        </p:txBody>
      </p:sp>
      <p:sp>
        <p:nvSpPr>
          <p:cNvPr id="4" name="Footer Placeholder 3"/>
          <p:cNvSpPr>
            <a:spLocks noGrp="1"/>
          </p:cNvSpPr>
          <p:nvPr>
            <p:ph type="ftr" sz="quarter" idx="2"/>
          </p:nvPr>
        </p:nvSpPr>
        <p:spPr>
          <a:xfrm>
            <a:off x="0" y="8842029"/>
            <a:ext cx="3013763" cy="46707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939466" y="8842029"/>
            <a:ext cx="3013763" cy="467071"/>
          </a:xfrm>
          <a:prstGeom prst="rect">
            <a:avLst/>
          </a:prstGeom>
        </p:spPr>
        <p:txBody>
          <a:bodyPr vert="horz" lIns="91440" tIns="45720" rIns="91440" bIns="45720" rtlCol="0" anchor="b"/>
          <a:lstStyle>
            <a:lvl1pPr algn="r">
              <a:defRPr sz="1200"/>
            </a:lvl1pPr>
          </a:lstStyle>
          <a:p>
            <a:fld id="{55A1C161-596F-4E2A-8770-F9023D3FA368}" type="slidenum">
              <a:rPr lang="en-IN" smtClean="0"/>
              <a:pPr/>
              <a:t>‹#›</a:t>
            </a:fld>
            <a:endParaRPr lang="en-IN"/>
          </a:p>
        </p:txBody>
      </p:sp>
    </p:spTree>
    <p:extLst>
      <p:ext uri="{BB962C8B-B14F-4D97-AF65-F5344CB8AC3E}">
        <p14:creationId xmlns="" xmlns:p14="http://schemas.microsoft.com/office/powerpoint/2010/main" val="209972147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939466" y="0"/>
            <a:ext cx="3013763" cy="465455"/>
          </a:xfrm>
          <a:prstGeom prst="rect">
            <a:avLst/>
          </a:prstGeom>
        </p:spPr>
        <p:txBody>
          <a:bodyPr vert="horz" lIns="91440" tIns="45720" rIns="91440" bIns="45720" rtlCol="0"/>
          <a:lstStyle>
            <a:lvl1pPr algn="r">
              <a:defRPr sz="1200"/>
            </a:lvl1pPr>
          </a:lstStyle>
          <a:p>
            <a:r>
              <a:rPr lang="en-US"/>
              <a:t>6/4/2016</a:t>
            </a:r>
            <a:endParaRPr lang="en-IN"/>
          </a:p>
        </p:txBody>
      </p:sp>
      <p:sp>
        <p:nvSpPr>
          <p:cNvPr id="4" name="Slide Image Placeholder 3"/>
          <p:cNvSpPr>
            <a:spLocks noGrp="1" noRot="1" noChangeAspect="1"/>
          </p:cNvSpPr>
          <p:nvPr>
            <p:ph type="sldImg" idx="2"/>
          </p:nvPr>
        </p:nvSpPr>
        <p:spPr>
          <a:xfrm>
            <a:off x="1149350" y="698500"/>
            <a:ext cx="4656138" cy="3490913"/>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42030"/>
            <a:ext cx="3013763" cy="46545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939466" y="8842030"/>
            <a:ext cx="3013763" cy="465455"/>
          </a:xfrm>
          <a:prstGeom prst="rect">
            <a:avLst/>
          </a:prstGeom>
        </p:spPr>
        <p:txBody>
          <a:bodyPr vert="horz" lIns="91440" tIns="45720" rIns="91440" bIns="45720" rtlCol="0" anchor="b"/>
          <a:lstStyle>
            <a:lvl1pPr algn="r">
              <a:defRPr sz="1200"/>
            </a:lvl1pPr>
          </a:lstStyle>
          <a:p>
            <a:fld id="{D3B8758D-3C2F-4C41-83F8-7317055FC779}" type="slidenum">
              <a:rPr lang="en-IN" smtClean="0"/>
              <a:pPr/>
              <a:t>‹#›</a:t>
            </a:fld>
            <a:endParaRPr lang="en-IN"/>
          </a:p>
        </p:txBody>
      </p:sp>
    </p:spTree>
    <p:extLst>
      <p:ext uri="{BB962C8B-B14F-4D97-AF65-F5344CB8AC3E}">
        <p14:creationId xmlns="" xmlns:p14="http://schemas.microsoft.com/office/powerpoint/2010/main" val="243476507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B8758D-3C2F-4C41-83F8-7317055FC779}" type="slidenum">
              <a:rPr lang="en-IN" smtClean="0"/>
              <a:pPr/>
              <a:t>1</a:t>
            </a:fld>
            <a:endParaRPr lang="en-IN"/>
          </a:p>
        </p:txBody>
      </p:sp>
      <p:sp>
        <p:nvSpPr>
          <p:cNvPr id="5" name="Date Placeholder 4"/>
          <p:cNvSpPr>
            <a:spLocks noGrp="1"/>
          </p:cNvSpPr>
          <p:nvPr>
            <p:ph type="dt" idx="11"/>
          </p:nvPr>
        </p:nvSpPr>
        <p:spPr/>
        <p:txBody>
          <a:bodyPr/>
          <a:lstStyle/>
          <a:p>
            <a:r>
              <a:rPr lang="en-US"/>
              <a:t>6/4/2016</a:t>
            </a:r>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r>
              <a:rPr lang="en-US"/>
              <a:t>6/4/2016</a:t>
            </a:r>
            <a:endParaRPr lang="en-IN"/>
          </a:p>
        </p:txBody>
      </p:sp>
      <p:sp>
        <p:nvSpPr>
          <p:cNvPr id="5" name="Slide Number Placeholder 4"/>
          <p:cNvSpPr>
            <a:spLocks noGrp="1"/>
          </p:cNvSpPr>
          <p:nvPr>
            <p:ph type="sldNum" sz="quarter" idx="11"/>
          </p:nvPr>
        </p:nvSpPr>
        <p:spPr/>
        <p:txBody>
          <a:bodyPr/>
          <a:lstStyle/>
          <a:p>
            <a:fld id="{D3B8758D-3C2F-4C41-83F8-7317055FC779}" type="slidenum">
              <a:rPr lang="en-IN" smtClean="0"/>
              <a:pPr/>
              <a:t>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r>
              <a:rPr lang="en-US" smtClean="0"/>
              <a:t>6/4/2016</a:t>
            </a:r>
            <a:endParaRPr lang="en-IN"/>
          </a:p>
        </p:txBody>
      </p:sp>
      <p:sp>
        <p:nvSpPr>
          <p:cNvPr id="5" name="Slide Number Placeholder 4"/>
          <p:cNvSpPr>
            <a:spLocks noGrp="1"/>
          </p:cNvSpPr>
          <p:nvPr>
            <p:ph type="sldNum" sz="quarter" idx="11"/>
          </p:nvPr>
        </p:nvSpPr>
        <p:spPr/>
        <p:txBody>
          <a:bodyPr/>
          <a:lstStyle/>
          <a:p>
            <a:fld id="{D3B8758D-3C2F-4C41-83F8-7317055FC779}" type="slidenum">
              <a:rPr lang="en-IN" smtClean="0"/>
              <a:pPr/>
              <a:t>15</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D8BD707-D9CF-40AE-B4C6-C98DA3205C09}" type="datetimeFigureOut">
              <a:rPr lang="en-US" smtClean="0"/>
              <a:pPr/>
              <a:t>9/3/2026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9/3/2026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1295400"/>
            <a:ext cx="6400800" cy="4648200"/>
          </a:xfrm>
        </p:spPr>
        <p:txBody>
          <a:bodyPr>
            <a:normAutofit/>
          </a:bodyPr>
          <a:lstStyle/>
          <a:p>
            <a:pPr algn="ctr"/>
            <a:r>
              <a:rPr lang="en-US" sz="6600" dirty="0"/>
              <a:t>Welcome</a:t>
            </a:r>
          </a:p>
          <a:p>
            <a:pPr algn="ctr"/>
            <a:r>
              <a:rPr lang="en-US" sz="6600" dirty="0"/>
              <a:t>At</a:t>
            </a:r>
          </a:p>
          <a:p>
            <a:pPr algn="ctr"/>
            <a:r>
              <a:rPr lang="en-US" sz="6600" dirty="0"/>
              <a:t>BIPARD</a:t>
            </a:r>
          </a:p>
          <a:p>
            <a:pPr algn="ctr"/>
            <a:r>
              <a:rPr lang="en-US" sz="4800" dirty="0"/>
              <a:t>    </a:t>
            </a:r>
            <a:endParaRPr lang="en-IN"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Topic</a:t>
            </a:r>
          </a:p>
        </p:txBody>
      </p:sp>
      <p:sp>
        <p:nvSpPr>
          <p:cNvPr id="3" name="Content Placeholder 2"/>
          <p:cNvSpPr>
            <a:spLocks noGrp="1"/>
          </p:cNvSpPr>
          <p:nvPr>
            <p:ph idx="1"/>
          </p:nvPr>
        </p:nvSpPr>
        <p:spPr/>
        <p:txBody>
          <a:bodyPr>
            <a:normAutofit fontScale="92500"/>
          </a:bodyPr>
          <a:lstStyle/>
          <a:p>
            <a:pPr>
              <a:buNone/>
            </a:pPr>
            <a:r>
              <a:rPr lang="en-US" dirty="0"/>
              <a:t>        </a:t>
            </a:r>
            <a:r>
              <a:rPr lang="en-US" dirty="0" smtClean="0"/>
              <a:t> </a:t>
            </a:r>
            <a:r>
              <a:rPr lang="en-US" sz="9600" b="1" dirty="0" smtClean="0">
                <a:solidFill>
                  <a:srgbClr val="C00000"/>
                </a:solidFill>
              </a:rPr>
              <a:t>Bihar Treasury Code </a:t>
            </a:r>
          </a:p>
          <a:p>
            <a:pPr>
              <a:buNone/>
            </a:pPr>
            <a:r>
              <a:rPr lang="en-US" sz="3600" dirty="0" smtClean="0">
                <a:solidFill>
                  <a:srgbClr val="FF0000"/>
                </a:solidFill>
              </a:rPr>
              <a:t> </a:t>
            </a:r>
            <a:endParaRPr lang="en-US" sz="3600" dirty="0">
              <a:solidFill>
                <a:srgbClr val="FF0000"/>
              </a:solidFill>
            </a:endParaRPr>
          </a:p>
          <a:p>
            <a:pPr>
              <a:buNone/>
            </a:pPr>
            <a:r>
              <a:rPr lang="en-US" sz="4000" dirty="0">
                <a:solidFill>
                  <a:srgbClr val="FF0000"/>
                </a:solidFill>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4400" dirty="0" smtClean="0"/>
              <a:t> </a:t>
            </a:r>
            <a:r>
              <a:rPr lang="en-US" sz="4400" dirty="0" err="1" smtClean="0">
                <a:solidFill>
                  <a:srgbClr val="0070C0"/>
                </a:solidFill>
              </a:rPr>
              <a:t>Withdrwal</a:t>
            </a:r>
            <a:r>
              <a:rPr lang="en-US" sz="4400" dirty="0" smtClean="0">
                <a:solidFill>
                  <a:srgbClr val="0070C0"/>
                </a:solidFill>
              </a:rPr>
              <a:t> money from Government </a:t>
            </a:r>
            <a:r>
              <a:rPr lang="en-US" sz="4400" b="1" dirty="0" smtClean="0">
                <a:solidFill>
                  <a:srgbClr val="0070C0"/>
                </a:solidFill>
              </a:rPr>
              <a:t>Accounts </a:t>
            </a:r>
            <a:endParaRPr lang="en-US" sz="4400" b="1" dirty="0" smtClean="0">
              <a:solidFill>
                <a:srgbClr val="0070C0"/>
              </a:solidFill>
            </a:endParaRPr>
          </a:p>
          <a:p>
            <a:pPr>
              <a:buNone/>
            </a:pPr>
            <a:r>
              <a:rPr lang="hi-IN" sz="4400" b="1" dirty="0" smtClean="0">
                <a:solidFill>
                  <a:srgbClr val="0070C0"/>
                </a:solidFill>
              </a:rPr>
              <a:t> </a:t>
            </a:r>
            <a:r>
              <a:rPr lang="hi-IN" sz="4400" b="1" dirty="0" smtClean="0">
                <a:solidFill>
                  <a:srgbClr val="C00000"/>
                </a:solidFill>
              </a:rPr>
              <a:t>सरकारी खातों से धन की निकासी</a:t>
            </a:r>
            <a:endParaRPr lang="en-US" sz="4400" b="1" dirty="0">
              <a:solidFill>
                <a:srgbClr val="C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3624266"/>
          </a:xfrm>
        </p:spPr>
        <p:txBody>
          <a:bodyPr>
            <a:normAutofit fontScale="90000"/>
          </a:bodyPr>
          <a:lstStyle/>
          <a:p>
            <a:pPr lvl="0" algn="ctr"/>
            <a:r>
              <a:rPr lang="en-IN" dirty="0"/>
              <a:t/>
            </a:r>
            <a:br>
              <a:rPr lang="en-IN" dirty="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t/>
            </a:r>
            <a:br>
              <a:rPr lang="en-IN" dirty="0" smtClean="0"/>
            </a:br>
            <a:r>
              <a:rPr lang="en-IN" dirty="0" smtClean="0">
                <a:latin typeface="Times New Roman" pitchFamily="18" charset="0"/>
                <a:cs typeface="Times New Roman" pitchFamily="18" charset="0"/>
              </a:rPr>
              <a:t>By</a:t>
            </a:r>
            <a:r>
              <a:rPr lang="en-IN" dirty="0">
                <a:latin typeface="Times New Roman" pitchFamily="18" charset="0"/>
                <a:cs typeface="Times New Roman" pitchFamily="18" charset="0"/>
              </a:rPr>
              <a:t/>
            </a:r>
            <a:br>
              <a:rPr lang="en-IN" dirty="0">
                <a:latin typeface="Times New Roman" pitchFamily="18" charset="0"/>
                <a:cs typeface="Times New Roman" pitchFamily="18" charset="0"/>
              </a:rPr>
            </a:b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 </a:t>
            </a:r>
            <a:r>
              <a:rPr lang="en-IN" dirty="0" err="1">
                <a:solidFill>
                  <a:srgbClr val="FF0000"/>
                </a:solidFill>
                <a:latin typeface="Times New Roman" pitchFamily="18" charset="0"/>
                <a:cs typeface="Times New Roman" pitchFamily="18" charset="0"/>
              </a:rPr>
              <a:t>Binod</a:t>
            </a:r>
            <a:r>
              <a:rPr lang="en-IN" dirty="0">
                <a:solidFill>
                  <a:srgbClr val="FF0000"/>
                </a:solidFill>
                <a:latin typeface="Times New Roman" pitchFamily="18" charset="0"/>
                <a:cs typeface="Times New Roman" pitchFamily="18" charset="0"/>
              </a:rPr>
              <a:t> </a:t>
            </a:r>
            <a:r>
              <a:rPr lang="en-IN" dirty="0" err="1">
                <a:solidFill>
                  <a:srgbClr val="FF0000"/>
                </a:solidFill>
                <a:latin typeface="Times New Roman" pitchFamily="18" charset="0"/>
                <a:cs typeface="Times New Roman" pitchFamily="18" charset="0"/>
              </a:rPr>
              <a:t>kumar</a:t>
            </a:r>
            <a:r>
              <a:rPr lang="en-IN" dirty="0">
                <a:solidFill>
                  <a:srgbClr val="FF0000"/>
                </a:solidFill>
                <a:latin typeface="Times New Roman" pitchFamily="18" charset="0"/>
                <a:cs typeface="Times New Roman" pitchFamily="18" charset="0"/>
              </a:rPr>
              <a:t> </a:t>
            </a:r>
            <a:r>
              <a:rPr lang="en-IN" dirty="0" err="1">
                <a:solidFill>
                  <a:srgbClr val="FF0000"/>
                </a:solidFill>
                <a:latin typeface="Times New Roman" pitchFamily="18" charset="0"/>
                <a:cs typeface="Times New Roman" pitchFamily="18" charset="0"/>
              </a:rPr>
              <a:t>sinha</a:t>
            </a:r>
            <a:r>
              <a:rPr lang="en-IN" dirty="0">
                <a:solidFill>
                  <a:srgbClr val="FF0000"/>
                </a:solidFill>
                <a:latin typeface="Times New Roman" pitchFamily="18" charset="0"/>
                <a:cs typeface="Times New Roman" pitchFamily="18" charset="0"/>
              </a:rPr>
              <a:t/>
            </a:r>
            <a:br>
              <a:rPr lang="en-IN" dirty="0">
                <a:solidFill>
                  <a:srgbClr val="FF0000"/>
                </a:solidFill>
                <a:latin typeface="Times New Roman" pitchFamily="18" charset="0"/>
                <a:cs typeface="Times New Roman" pitchFamily="18" charset="0"/>
              </a:rPr>
            </a:br>
            <a:r>
              <a:rPr lang="en-IN" dirty="0">
                <a:solidFill>
                  <a:srgbClr val="FF0000"/>
                </a:solidFill>
                <a:latin typeface="Times New Roman" pitchFamily="18" charset="0"/>
                <a:cs typeface="Times New Roman" pitchFamily="18" charset="0"/>
              </a:rPr>
              <a:t>Sr. Audit officer (</a:t>
            </a:r>
            <a:r>
              <a:rPr lang="en-IN" dirty="0" err="1">
                <a:solidFill>
                  <a:srgbClr val="FF0000"/>
                </a:solidFill>
                <a:latin typeface="Times New Roman" pitchFamily="18" charset="0"/>
                <a:cs typeface="Times New Roman" pitchFamily="18" charset="0"/>
              </a:rPr>
              <a:t>Rtd</a:t>
            </a:r>
            <a:r>
              <a:rPr lang="en-IN" dirty="0" smtClean="0">
                <a:latin typeface="Times New Roman" pitchFamily="18" charset="0"/>
                <a:cs typeface="Times New Roman" pitchFamily="18" charset="0"/>
              </a:rPr>
              <a:t>.),</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 O/o AG (Audit) </a:t>
            </a:r>
            <a:r>
              <a:rPr lang="en-IN" dirty="0" err="1" smtClean="0">
                <a:latin typeface="Times New Roman" pitchFamily="18" charset="0"/>
                <a:cs typeface="Times New Roman" pitchFamily="18" charset="0"/>
              </a:rPr>
              <a:t>Bihar,Patna</a:t>
            </a:r>
            <a:r>
              <a:rPr lang="en-IN" dirty="0" smtClean="0">
                <a:latin typeface="Times New Roman" pitchFamily="18" charset="0"/>
                <a:cs typeface="Times New Roman" pitchFamily="18" charset="0"/>
              </a:rPr>
              <a:t> </a:t>
            </a:r>
            <a:r>
              <a:rPr lang="en-IN" dirty="0">
                <a:latin typeface="Times New Roman" pitchFamily="18" charset="0"/>
                <a:cs typeface="Times New Roman" pitchFamily="18" charset="0"/>
              </a:rPr>
              <a:t/>
            </a:r>
            <a:br>
              <a:rPr lang="en-IN" dirty="0">
                <a:latin typeface="Times New Roman" pitchFamily="18" charset="0"/>
                <a:cs typeface="Times New Roman" pitchFamily="18" charset="0"/>
              </a:rPr>
            </a:br>
            <a:r>
              <a:rPr lang="en-IN" dirty="0">
                <a:latin typeface="Times New Roman" pitchFamily="18" charset="0"/>
                <a:cs typeface="Times New Roman" pitchFamily="18" charset="0"/>
              </a:rPr>
              <a:t>Member IPAI Bihar chapter</a:t>
            </a:r>
            <a:br>
              <a:rPr lang="en-IN" dirty="0">
                <a:latin typeface="Times New Roman" pitchFamily="18" charset="0"/>
                <a:cs typeface="Times New Roman" pitchFamily="18" charset="0"/>
              </a:rPr>
            </a:br>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solidFill>
                  <a:srgbClr val="C00000"/>
                </a:solidFill>
              </a:rPr>
              <a:t>सरकारी खातों (</a:t>
            </a:r>
            <a:r>
              <a:rPr lang="en-US" b="1" dirty="0" smtClean="0">
                <a:solidFill>
                  <a:srgbClr val="C00000"/>
                </a:solidFill>
              </a:rPr>
              <a:t>Government Accounts) </a:t>
            </a:r>
            <a:r>
              <a:rPr lang="hi-IN" b="1" dirty="0" smtClean="0">
                <a:solidFill>
                  <a:srgbClr val="C00000"/>
                </a:solidFill>
              </a:rPr>
              <a:t>से पैसा निकालने की प्रक्रिया</a:t>
            </a:r>
            <a:r>
              <a:rPr lang="hi-IN" dirty="0" smtClean="0">
                <a:solidFill>
                  <a:srgbClr val="C00000"/>
                </a:solidFill>
              </a:rPr>
              <a:t> मुख्य रूप से भारतीय रिज़र्व बैंक (</a:t>
            </a:r>
            <a:r>
              <a:rPr lang="en-US" dirty="0" smtClean="0">
                <a:solidFill>
                  <a:srgbClr val="C00000"/>
                </a:solidFill>
              </a:rPr>
              <a:t>RBI), </a:t>
            </a:r>
            <a:r>
              <a:rPr lang="hi-IN" dirty="0" smtClean="0">
                <a:solidFill>
                  <a:srgbClr val="C00000"/>
                </a:solidFill>
              </a:rPr>
              <a:t>ट्रेजरी (</a:t>
            </a:r>
            <a:r>
              <a:rPr lang="en-US" dirty="0" smtClean="0">
                <a:solidFill>
                  <a:srgbClr val="C00000"/>
                </a:solidFill>
              </a:rPr>
              <a:t>Treasury), </a:t>
            </a:r>
            <a:r>
              <a:rPr lang="hi-IN" dirty="0" smtClean="0">
                <a:solidFill>
                  <a:srgbClr val="C00000"/>
                </a:solidFill>
              </a:rPr>
              <a:t>और सरकारी नियमों (जैसे </a:t>
            </a:r>
            <a:r>
              <a:rPr lang="en-US" dirty="0" smtClean="0">
                <a:solidFill>
                  <a:srgbClr val="C00000"/>
                </a:solidFill>
              </a:rPr>
              <a:t>GFR) </a:t>
            </a:r>
            <a:r>
              <a:rPr lang="hi-IN" dirty="0" smtClean="0">
                <a:solidFill>
                  <a:srgbClr val="C00000"/>
                </a:solidFill>
              </a:rPr>
              <a:t>के तहत काम करती है।</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1" dirty="0" smtClean="0">
                <a:solidFill>
                  <a:srgbClr val="C00000"/>
                </a:solidFill>
              </a:rPr>
              <a:t>PFMS </a:t>
            </a:r>
            <a:r>
              <a:rPr lang="hi-IN" b="1" dirty="0" smtClean="0">
                <a:solidFill>
                  <a:srgbClr val="C00000"/>
                </a:solidFill>
              </a:rPr>
              <a:t>पोर्टल:</a:t>
            </a:r>
            <a:r>
              <a:rPr lang="hi-IN" dirty="0" smtClean="0">
                <a:solidFill>
                  <a:srgbClr val="C00000"/>
                </a:solidFill>
              </a:rPr>
              <a:t> सबसे पहले </a:t>
            </a:r>
            <a:r>
              <a:rPr lang="en-US" b="1" dirty="0" smtClean="0">
                <a:solidFill>
                  <a:srgbClr val="C00000"/>
                </a:solidFill>
              </a:rPr>
              <a:t>Public Financial Management System (PFMS)</a:t>
            </a:r>
            <a:r>
              <a:rPr lang="en-US" dirty="0" smtClean="0">
                <a:solidFill>
                  <a:srgbClr val="C00000"/>
                </a:solidFill>
              </a:rPr>
              <a:t> </a:t>
            </a:r>
            <a:r>
              <a:rPr lang="hi-IN" dirty="0" smtClean="0">
                <a:solidFill>
                  <a:srgbClr val="C00000"/>
                </a:solidFill>
              </a:rPr>
              <a:t>पोर्टल पर लॉगिन करें।</a:t>
            </a:r>
          </a:p>
          <a:p>
            <a:r>
              <a:rPr lang="hi-IN" b="1" dirty="0" smtClean="0">
                <a:solidFill>
                  <a:srgbClr val="C00000"/>
                </a:solidFill>
              </a:rPr>
              <a:t>मंजूरी (</a:t>
            </a:r>
            <a:r>
              <a:rPr lang="en-US" b="1" dirty="0" smtClean="0">
                <a:solidFill>
                  <a:srgbClr val="C00000"/>
                </a:solidFill>
              </a:rPr>
              <a:t>Sanction):</a:t>
            </a:r>
            <a:r>
              <a:rPr lang="en-US" dirty="0" smtClean="0">
                <a:solidFill>
                  <a:srgbClr val="C00000"/>
                </a:solidFill>
              </a:rPr>
              <a:t> </a:t>
            </a:r>
            <a:r>
              <a:rPr lang="hi-IN" dirty="0" smtClean="0">
                <a:solidFill>
                  <a:srgbClr val="C00000"/>
                </a:solidFill>
              </a:rPr>
              <a:t>संबंधित खर्च या बिल के लिए डिजिटल मंजूरी जेनरेट करें।</a:t>
            </a:r>
          </a:p>
          <a:p>
            <a:r>
              <a:rPr lang="en-US" b="1" dirty="0" smtClean="0">
                <a:solidFill>
                  <a:srgbClr val="00B050"/>
                </a:solidFill>
              </a:rPr>
              <a:t>e-Payment:</a:t>
            </a:r>
            <a:r>
              <a:rPr lang="en-US" dirty="0" smtClean="0">
                <a:solidFill>
                  <a:srgbClr val="00B050"/>
                </a:solidFill>
              </a:rPr>
              <a:t> </a:t>
            </a:r>
            <a:r>
              <a:rPr lang="hi-IN" dirty="0" smtClean="0">
                <a:solidFill>
                  <a:srgbClr val="00B050"/>
                </a:solidFill>
              </a:rPr>
              <a:t>वेंडर, कर्मचारी या लाभार्थी का बैंक खाता विवरण दर्ज करके इलेक्ट्रॉनिक भुगतान (</a:t>
            </a:r>
            <a:r>
              <a:rPr lang="en-US" dirty="0" smtClean="0">
                <a:solidFill>
                  <a:srgbClr val="00B050"/>
                </a:solidFill>
              </a:rPr>
              <a:t>e-payment) </a:t>
            </a:r>
            <a:r>
              <a:rPr lang="hi-IN" dirty="0" smtClean="0">
                <a:solidFill>
                  <a:srgbClr val="00B050"/>
                </a:solidFill>
              </a:rPr>
              <a:t>पास करें।</a:t>
            </a:r>
          </a:p>
          <a:p>
            <a:r>
              <a:rPr lang="hi-IN" b="1" dirty="0" smtClean="0">
                <a:solidFill>
                  <a:srgbClr val="7030A0"/>
                </a:solidFill>
              </a:rPr>
              <a:t>ट्रेजरी चालान:</a:t>
            </a:r>
            <a:r>
              <a:rPr lang="hi-IN" dirty="0" smtClean="0">
                <a:solidFill>
                  <a:srgbClr val="7030A0"/>
                </a:solidFill>
              </a:rPr>
              <a:t> कुछ राज्यों में </a:t>
            </a:r>
            <a:r>
              <a:rPr lang="en-US" b="1" dirty="0" smtClean="0">
                <a:solidFill>
                  <a:srgbClr val="7030A0"/>
                </a:solidFill>
              </a:rPr>
              <a:t>Cyber Treasury</a:t>
            </a:r>
            <a:r>
              <a:rPr lang="en-US" dirty="0" smtClean="0">
                <a:solidFill>
                  <a:srgbClr val="7030A0"/>
                </a:solidFill>
              </a:rPr>
              <a:t> </a:t>
            </a:r>
            <a:r>
              <a:rPr lang="hi-IN" dirty="0" smtClean="0">
                <a:solidFill>
                  <a:srgbClr val="7030A0"/>
                </a:solidFill>
              </a:rPr>
              <a:t>या एकीकृत वित्तीय प्रबंधन प्रणाली (</a:t>
            </a:r>
            <a:r>
              <a:rPr lang="en-US" dirty="0" smtClean="0">
                <a:solidFill>
                  <a:srgbClr val="7030A0"/>
                </a:solidFill>
              </a:rPr>
              <a:t>IFMS) </a:t>
            </a:r>
            <a:r>
              <a:rPr lang="hi-IN" dirty="0" smtClean="0">
                <a:solidFill>
                  <a:srgbClr val="7030A0"/>
                </a:solidFill>
              </a:rPr>
              <a:t>के माध्यम से बिल पास कराने होते हैं।</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hi-IN" dirty="0" smtClean="0"/>
              <a:t>सरकारी खाते या ट्रेजरी (</a:t>
            </a:r>
            <a:r>
              <a:rPr lang="en-US" dirty="0" smtClean="0"/>
              <a:t>Treasury) </a:t>
            </a:r>
            <a:r>
              <a:rPr lang="hi-IN" dirty="0" smtClean="0"/>
              <a:t>से पैसा निकालने की प्रक्रिया बेहद नियंत्रित और नियमों के तहत होती है। कोई भी व्यक्ति सीधे ट्रेजरी से नकद पैसा नहीं निकाल सकता। इसके लिए एक निर्धारित सरकारी प्रक्रिया (</a:t>
            </a:r>
            <a:r>
              <a:rPr lang="en-US" dirty="0" smtClean="0"/>
              <a:t>Government Procedure) </a:t>
            </a:r>
            <a:r>
              <a:rPr lang="hi-IN" dirty="0" smtClean="0"/>
              <a:t>का पालन करना होता है।</a:t>
            </a:r>
          </a:p>
          <a:p>
            <a:r>
              <a:rPr lang="hi-IN" dirty="0" smtClean="0"/>
              <a:t>सरकारी खाते या ट्रेजरी से पैसा निकालने की मुख्य प्रक्रिया नीचे दी गई है:</a:t>
            </a:r>
          </a:p>
          <a:p>
            <a:r>
              <a:rPr lang="hi-IN" dirty="0" smtClean="0">
                <a:solidFill>
                  <a:srgbClr val="7030A0"/>
                </a:solidFill>
              </a:rPr>
              <a:t>1. आहरण एवं संवितरण अधिकारी (</a:t>
            </a:r>
            <a:r>
              <a:rPr lang="en-US" dirty="0" smtClean="0">
                <a:solidFill>
                  <a:srgbClr val="7030A0"/>
                </a:solidFill>
              </a:rPr>
              <a:t>DDO) </a:t>
            </a:r>
            <a:r>
              <a:rPr lang="hi-IN" dirty="0" smtClean="0">
                <a:solidFill>
                  <a:srgbClr val="7030A0"/>
                </a:solidFill>
              </a:rPr>
              <a:t>की भूमिका</a:t>
            </a:r>
          </a:p>
          <a:p>
            <a:r>
              <a:rPr lang="hi-IN" b="1" dirty="0" smtClean="0">
                <a:solidFill>
                  <a:srgbClr val="7030A0"/>
                </a:solidFill>
              </a:rPr>
              <a:t>अधिकृत अधिकारी:</a:t>
            </a:r>
            <a:r>
              <a:rPr lang="hi-IN" dirty="0" smtClean="0">
                <a:solidFill>
                  <a:srgbClr val="7030A0"/>
                </a:solidFill>
              </a:rPr>
              <a:t> ट्रेजरी से पैसा निकालने का अधिकार केवल </a:t>
            </a:r>
            <a:r>
              <a:rPr lang="en-US" b="1" dirty="0" smtClean="0">
                <a:solidFill>
                  <a:srgbClr val="7030A0"/>
                </a:solidFill>
              </a:rPr>
              <a:t>DDO (Drawing and Disbursing Officer)</a:t>
            </a:r>
            <a:r>
              <a:rPr lang="en-US" dirty="0" smtClean="0">
                <a:solidFill>
                  <a:srgbClr val="7030A0"/>
                </a:solidFill>
              </a:rPr>
              <a:t> </a:t>
            </a:r>
            <a:r>
              <a:rPr lang="hi-IN" dirty="0" smtClean="0">
                <a:solidFill>
                  <a:srgbClr val="7030A0"/>
                </a:solidFill>
              </a:rPr>
              <a:t>के पास होता है।</a:t>
            </a:r>
          </a:p>
          <a:p>
            <a:r>
              <a:rPr lang="hi-IN" b="1" dirty="0" smtClean="0">
                <a:solidFill>
                  <a:srgbClr val="00B050"/>
                </a:solidFill>
              </a:rPr>
              <a:t>बिल तैयार करना:</a:t>
            </a:r>
            <a:r>
              <a:rPr lang="hi-IN" dirty="0" smtClean="0">
                <a:solidFill>
                  <a:srgbClr val="00B050"/>
                </a:solidFill>
              </a:rPr>
              <a:t> </a:t>
            </a:r>
            <a:r>
              <a:rPr lang="en-US" dirty="0" smtClean="0">
                <a:solidFill>
                  <a:srgbClr val="00B050"/>
                </a:solidFill>
              </a:rPr>
              <a:t>DDO </a:t>
            </a:r>
            <a:r>
              <a:rPr lang="hi-IN" dirty="0" smtClean="0">
                <a:solidFill>
                  <a:srgbClr val="00B050"/>
                </a:solidFill>
              </a:rPr>
              <a:t>संबंधित खर्च या भुगतान के लिए एक डिजिटल या फिजिकल बिल तैयार करता है।</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t>सक्षम प्राधिकारी की मंजूरी:</a:t>
            </a:r>
            <a:r>
              <a:rPr lang="hi-IN" dirty="0" smtClean="0"/>
              <a:t> पैसा निकालने से पहले उच्च अधिकारियों या सक्षम प्राधिकारी (</a:t>
            </a:r>
            <a:r>
              <a:rPr lang="en-US" dirty="0" smtClean="0"/>
              <a:t>Competent Authority) </a:t>
            </a:r>
            <a:r>
              <a:rPr lang="hi-IN" dirty="0" smtClean="0"/>
              <a:t>से </a:t>
            </a:r>
            <a:r>
              <a:rPr lang="en-US" b="1" dirty="0" smtClean="0">
                <a:solidFill>
                  <a:srgbClr val="00B050"/>
                </a:solidFill>
              </a:rPr>
              <a:t>Financial Sanction (</a:t>
            </a:r>
            <a:r>
              <a:rPr lang="hi-IN" b="1" dirty="0" smtClean="0">
                <a:solidFill>
                  <a:srgbClr val="00B050"/>
                </a:solidFill>
              </a:rPr>
              <a:t>वित्तीय स्वीकृति)</a:t>
            </a:r>
            <a:r>
              <a:rPr lang="hi-IN" dirty="0" smtClean="0">
                <a:solidFill>
                  <a:srgbClr val="00B050"/>
                </a:solidFill>
              </a:rPr>
              <a:t> पत्र होना अनिवार्य है।</a:t>
            </a:r>
          </a:p>
          <a:p>
            <a:r>
              <a:rPr lang="hi-IN" b="1" dirty="0" smtClean="0"/>
              <a:t>सहायक दस्तावेज:</a:t>
            </a:r>
            <a:r>
              <a:rPr lang="hi-IN" dirty="0" smtClean="0"/>
              <a:t> </a:t>
            </a:r>
            <a:r>
              <a:rPr lang="hi-IN" dirty="0" smtClean="0">
                <a:solidFill>
                  <a:srgbClr val="00B050"/>
                </a:solidFill>
              </a:rPr>
              <a:t>बिल के साथ खर्च का विवरण, वाउचर, और आवंटन (</a:t>
            </a:r>
            <a:r>
              <a:rPr lang="en-US" dirty="0" smtClean="0">
                <a:solidFill>
                  <a:srgbClr val="00B050"/>
                </a:solidFill>
              </a:rPr>
              <a:t>Allocation) </a:t>
            </a:r>
            <a:r>
              <a:rPr lang="hi-IN" dirty="0" smtClean="0">
                <a:solidFill>
                  <a:srgbClr val="00B050"/>
                </a:solidFill>
              </a:rPr>
              <a:t>ऑर्डर लगाना होता है।</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hi-IN" dirty="0" smtClean="0"/>
              <a:t>ऑनलाइन क्लीयरेंस (</a:t>
            </a:r>
            <a:r>
              <a:rPr lang="en-US" dirty="0" smtClean="0"/>
              <a:t>IFMS </a:t>
            </a:r>
            <a:r>
              <a:rPr lang="hi-IN" dirty="0" smtClean="0"/>
              <a:t>पोर्टल)</a:t>
            </a:r>
          </a:p>
          <a:p>
            <a:r>
              <a:rPr lang="hi-IN" b="1" dirty="0" smtClean="0"/>
              <a:t>डिजिटल सबमिशन:</a:t>
            </a:r>
            <a:r>
              <a:rPr lang="hi-IN" dirty="0" smtClean="0"/>
              <a:t> सभी राज्यों में </a:t>
            </a:r>
            <a:r>
              <a:rPr lang="en-US" b="1" dirty="0" smtClean="0"/>
              <a:t>IFMS (Integrated Financial Management System)</a:t>
            </a:r>
            <a:r>
              <a:rPr lang="en-US" dirty="0" smtClean="0"/>
              <a:t> </a:t>
            </a:r>
            <a:r>
              <a:rPr lang="hi-IN" dirty="0" smtClean="0"/>
              <a:t>पोर्टल का उपयोग होता है।</a:t>
            </a:r>
          </a:p>
          <a:p>
            <a:r>
              <a:rPr lang="hi-IN" b="1" dirty="0" smtClean="0"/>
              <a:t>ई-बिलिंग:</a:t>
            </a:r>
            <a:r>
              <a:rPr lang="hi-IN" dirty="0" smtClean="0"/>
              <a:t> </a:t>
            </a:r>
            <a:r>
              <a:rPr lang="en-US" dirty="0" smtClean="0"/>
              <a:t>DDO </a:t>
            </a:r>
            <a:r>
              <a:rPr lang="hi-IN" dirty="0" smtClean="0"/>
              <a:t>इस पोर्टल पर लॉगिन करके बिल को ऑनलाइन ट्रेजरी (</a:t>
            </a:r>
            <a:r>
              <a:rPr lang="en-US" dirty="0" smtClean="0"/>
              <a:t>e-Treasury) </a:t>
            </a:r>
            <a:r>
              <a:rPr lang="hi-IN" dirty="0" smtClean="0"/>
              <a:t>को भेजता है।</a:t>
            </a:r>
          </a:p>
          <a:p>
            <a:r>
              <a:rPr lang="hi-IN" dirty="0" smtClean="0"/>
              <a:t>4. ट्रेजरी अधिकारी (</a:t>
            </a:r>
            <a:r>
              <a:rPr lang="en-US" dirty="0" smtClean="0"/>
              <a:t>TO) </a:t>
            </a:r>
            <a:r>
              <a:rPr lang="hi-IN" dirty="0" smtClean="0"/>
              <a:t>द्वारा जांच</a:t>
            </a:r>
          </a:p>
          <a:p>
            <a:r>
              <a:rPr lang="hi-IN" b="1" dirty="0" smtClean="0">
                <a:solidFill>
                  <a:srgbClr val="00B050"/>
                </a:solidFill>
              </a:rPr>
              <a:t>सत्यापन:</a:t>
            </a:r>
            <a:r>
              <a:rPr lang="hi-IN" dirty="0" smtClean="0">
                <a:solidFill>
                  <a:srgbClr val="00B050"/>
                </a:solidFill>
              </a:rPr>
              <a:t> ट्रेजरी अधिकारी (</a:t>
            </a:r>
            <a:r>
              <a:rPr lang="en-US" dirty="0" smtClean="0">
                <a:solidFill>
                  <a:srgbClr val="00B050"/>
                </a:solidFill>
              </a:rPr>
              <a:t>Treasury Officer) </a:t>
            </a:r>
            <a:r>
              <a:rPr lang="hi-IN" dirty="0" smtClean="0">
                <a:solidFill>
                  <a:srgbClr val="00B050"/>
                </a:solidFill>
              </a:rPr>
              <a:t>बिल की जांच करता है कि वह बजट नियमों के अनुसार है या नहीं।</a:t>
            </a:r>
          </a:p>
          <a:p>
            <a:r>
              <a:rPr lang="hi-IN" b="1" dirty="0" smtClean="0"/>
              <a:t>बजट की उपलब्धता:</a:t>
            </a:r>
            <a:r>
              <a:rPr lang="hi-IN" dirty="0" smtClean="0"/>
              <a:t> </a:t>
            </a:r>
            <a:r>
              <a:rPr lang="hi-IN" dirty="0" smtClean="0">
                <a:solidFill>
                  <a:srgbClr val="00B050"/>
                </a:solidFill>
              </a:rPr>
              <a:t>यदि उस हेड (</a:t>
            </a:r>
            <a:r>
              <a:rPr lang="en-US" dirty="0" smtClean="0">
                <a:solidFill>
                  <a:srgbClr val="00B050"/>
                </a:solidFill>
              </a:rPr>
              <a:t>Head of Account) </a:t>
            </a:r>
            <a:r>
              <a:rPr lang="hi-IN" dirty="0" smtClean="0">
                <a:solidFill>
                  <a:srgbClr val="00B050"/>
                </a:solidFill>
              </a:rPr>
              <a:t>में पर्याप्त बजट है, तो ट्रेजरी अधिकारी बिल को पास (</a:t>
            </a:r>
            <a:r>
              <a:rPr lang="en-US" dirty="0" smtClean="0">
                <a:solidFill>
                  <a:srgbClr val="00B050"/>
                </a:solidFill>
              </a:rPr>
              <a:t>Pass) </a:t>
            </a:r>
            <a:r>
              <a:rPr lang="hi-IN" dirty="0" smtClean="0">
                <a:solidFill>
                  <a:srgbClr val="00B050"/>
                </a:solidFill>
              </a:rPr>
              <a:t>कर देता है।</a:t>
            </a:r>
          </a:p>
          <a:p>
            <a:r>
              <a:rPr lang="hi-IN" dirty="0" smtClean="0"/>
              <a:t>5. </a:t>
            </a:r>
            <a:r>
              <a:rPr lang="hi-IN" dirty="0" smtClean="0">
                <a:solidFill>
                  <a:srgbClr val="00B050"/>
                </a:solidFill>
              </a:rPr>
              <a:t>सीधे बैंक खाते में ट्रांसफर (</a:t>
            </a:r>
            <a:r>
              <a:rPr lang="en-US" dirty="0" smtClean="0">
                <a:solidFill>
                  <a:srgbClr val="00B050"/>
                </a:solidFill>
              </a:rPr>
              <a:t>PFMS / DBT)</a:t>
            </a:r>
          </a:p>
          <a:p>
            <a:r>
              <a:rPr lang="hi-IN" b="1" dirty="0" smtClean="0">
                <a:solidFill>
                  <a:srgbClr val="7030A0"/>
                </a:solidFill>
              </a:rPr>
              <a:t>कैशलेस भुगतान:</a:t>
            </a:r>
            <a:r>
              <a:rPr lang="hi-IN" dirty="0" smtClean="0">
                <a:solidFill>
                  <a:srgbClr val="7030A0"/>
                </a:solidFill>
              </a:rPr>
              <a:t> बिल पास होने के बाद पैसा सीधे लाभार्थी (</a:t>
            </a:r>
            <a:r>
              <a:rPr lang="en-US" dirty="0" smtClean="0">
                <a:solidFill>
                  <a:srgbClr val="7030A0"/>
                </a:solidFill>
              </a:rPr>
              <a:t>Beneficiary), </a:t>
            </a:r>
            <a:r>
              <a:rPr lang="hi-IN" dirty="0" smtClean="0">
                <a:solidFill>
                  <a:srgbClr val="7030A0"/>
                </a:solidFill>
              </a:rPr>
              <a:t>वेंडर (</a:t>
            </a:r>
            <a:r>
              <a:rPr lang="en-US" dirty="0" smtClean="0">
                <a:solidFill>
                  <a:srgbClr val="7030A0"/>
                </a:solidFill>
              </a:rPr>
              <a:t>Vendor) </a:t>
            </a:r>
            <a:r>
              <a:rPr lang="hi-IN" dirty="0" smtClean="0">
                <a:solidFill>
                  <a:srgbClr val="7030A0"/>
                </a:solidFill>
              </a:rPr>
              <a:t>या कर्मचारी के </a:t>
            </a:r>
            <a:r>
              <a:rPr lang="hi-IN" b="1" dirty="0" smtClean="0">
                <a:solidFill>
                  <a:srgbClr val="7030A0"/>
                </a:solidFill>
              </a:rPr>
              <a:t>बैंक खाते में इलेक्ट्रॉनिक ट्रांसफर (</a:t>
            </a:r>
            <a:r>
              <a:rPr lang="en-US" b="1" dirty="0" smtClean="0">
                <a:solidFill>
                  <a:srgbClr val="7030A0"/>
                </a:solidFill>
              </a:rPr>
              <a:t>NEFT/RTGS)</a:t>
            </a:r>
            <a:r>
              <a:rPr lang="en-US" dirty="0" smtClean="0">
                <a:solidFill>
                  <a:srgbClr val="7030A0"/>
                </a:solidFill>
              </a:rPr>
              <a:t> </a:t>
            </a:r>
            <a:r>
              <a:rPr lang="hi-IN" dirty="0" smtClean="0">
                <a:solidFill>
                  <a:srgbClr val="7030A0"/>
                </a:solidFill>
              </a:rPr>
              <a:t>के जरिए भेज दिया जाता है।</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7030A0"/>
                </a:solidFill>
              </a:rPr>
              <a:t>आम नागरिक हैं और आपको सरकार से कोई भुगतान (जैसे सब्सिडी, पेंशन या वेंडर पेमेंट) मिलना है, तो आपको संबंधित सरकारी विभाग में अपने दस्तावेज और बैंक विवरण जमा करने होंगे। वहां का </a:t>
            </a:r>
            <a:r>
              <a:rPr lang="en-US" dirty="0" smtClean="0">
                <a:solidFill>
                  <a:srgbClr val="7030A0"/>
                </a:solidFill>
              </a:rPr>
              <a:t>DDO </a:t>
            </a:r>
            <a:r>
              <a:rPr lang="hi-IN" dirty="0" smtClean="0">
                <a:solidFill>
                  <a:srgbClr val="7030A0"/>
                </a:solidFill>
              </a:rPr>
              <a:t>आपके भुगतान का बिल बनाकर ट्रेजरी को भेजेगा।</a:t>
            </a:r>
            <a:endParaRPr lang="en-US" dirty="0">
              <a:solidFill>
                <a:srgbClr val="7030A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t>ट्रेजरी द्वारा जांच (</a:t>
            </a:r>
            <a:r>
              <a:rPr lang="en-US" dirty="0" smtClean="0"/>
              <a:t>Treasury Verification &amp; Passing)</a:t>
            </a:r>
          </a:p>
          <a:p>
            <a:r>
              <a:rPr lang="hi-IN" dirty="0" smtClean="0"/>
              <a:t>ट्रेजरी ऑफिसर बिल की गहन जांच करता है कि भुगतान नियमों के अनुसार है या नहीं ।</a:t>
            </a:r>
          </a:p>
          <a:p>
            <a:r>
              <a:rPr lang="hi-IN" dirty="0" smtClean="0">
                <a:solidFill>
                  <a:srgbClr val="7030A0"/>
                </a:solidFill>
              </a:rPr>
              <a:t>यदि बिल में कोई कमी होती है, तो उसे </a:t>
            </a:r>
            <a:r>
              <a:rPr lang="hi-IN" b="1" dirty="0" smtClean="0">
                <a:solidFill>
                  <a:srgbClr val="7030A0"/>
                </a:solidFill>
              </a:rPr>
              <a:t>ऑब्जेक्शन (</a:t>
            </a:r>
            <a:r>
              <a:rPr lang="en-US" b="1" dirty="0" smtClean="0">
                <a:solidFill>
                  <a:srgbClr val="7030A0"/>
                </a:solidFill>
              </a:rPr>
              <a:t>Objection)</a:t>
            </a:r>
            <a:r>
              <a:rPr lang="en-US" dirty="0" smtClean="0">
                <a:solidFill>
                  <a:srgbClr val="7030A0"/>
                </a:solidFill>
              </a:rPr>
              <a:t> </a:t>
            </a:r>
            <a:r>
              <a:rPr lang="hi-IN" dirty="0" smtClean="0">
                <a:solidFill>
                  <a:srgbClr val="7030A0"/>
                </a:solidFill>
              </a:rPr>
              <a:t>लगाकर वापस भेज दिया जाता है।</a:t>
            </a:r>
          </a:p>
          <a:p>
            <a:r>
              <a:rPr lang="hi-IN" dirty="0" smtClean="0">
                <a:solidFill>
                  <a:srgbClr val="7030A0"/>
                </a:solidFill>
              </a:rPr>
              <a:t>सही पाए जाने पर बिल को </a:t>
            </a:r>
            <a:r>
              <a:rPr lang="hi-IN" b="1" dirty="0" smtClean="0">
                <a:solidFill>
                  <a:srgbClr val="7030A0"/>
                </a:solidFill>
              </a:rPr>
              <a:t>पास (</a:t>
            </a:r>
            <a:r>
              <a:rPr lang="en-US" b="1" dirty="0" smtClean="0">
                <a:solidFill>
                  <a:srgbClr val="7030A0"/>
                </a:solidFill>
              </a:rPr>
              <a:t>Pass)</a:t>
            </a:r>
            <a:r>
              <a:rPr lang="en-US" dirty="0" smtClean="0">
                <a:solidFill>
                  <a:srgbClr val="7030A0"/>
                </a:solidFill>
              </a:rPr>
              <a:t> </a:t>
            </a:r>
            <a:r>
              <a:rPr lang="hi-IN" dirty="0" smtClean="0">
                <a:solidFill>
                  <a:srgbClr val="7030A0"/>
                </a:solidFill>
              </a:rPr>
              <a:t>कर दिया जाता है।</a:t>
            </a:r>
          </a:p>
          <a:p>
            <a:r>
              <a:rPr lang="hi-IN" dirty="0" smtClean="0"/>
              <a:t>. भुगतान (</a:t>
            </a:r>
            <a:r>
              <a:rPr lang="en-US" dirty="0" smtClean="0"/>
              <a:t>E-Payment/Direct Benefit Transfer)</a:t>
            </a:r>
          </a:p>
          <a:p>
            <a:r>
              <a:rPr lang="hi-IN" dirty="0" smtClean="0"/>
              <a:t>बिल पास होने के बाद ट्रेजरी से सीधे </a:t>
            </a:r>
            <a:r>
              <a:rPr lang="en-US" b="1" dirty="0" smtClean="0"/>
              <a:t>RBI </a:t>
            </a:r>
            <a:r>
              <a:rPr lang="hi-IN" b="1" dirty="0" smtClean="0"/>
              <a:t>या स्टेट बैंक ऑफ इंडिया (</a:t>
            </a:r>
            <a:r>
              <a:rPr lang="en-US" b="1" dirty="0" smtClean="0"/>
              <a:t>SBI)</a:t>
            </a:r>
            <a:r>
              <a:rPr lang="en-US" dirty="0" smtClean="0"/>
              <a:t> </a:t>
            </a:r>
            <a:r>
              <a:rPr lang="hi-IN" dirty="0" smtClean="0"/>
              <a:t>को भुगतान का निर्देश जाता है।</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smtClean="0"/>
              <a:t>Government Accounts </a:t>
            </a:r>
            <a:r>
              <a:rPr lang="hi-IN" sz="5400" dirty="0" smtClean="0"/>
              <a:t> सरकारी खातों से धन की निकासी</a:t>
            </a:r>
            <a:endParaRPr lang="en-US" dirty="0"/>
          </a:p>
        </p:txBody>
      </p:sp>
      <p:sp>
        <p:nvSpPr>
          <p:cNvPr id="3" name="Content Placeholder 2"/>
          <p:cNvSpPr>
            <a:spLocks noGrp="1"/>
          </p:cNvSpPr>
          <p:nvPr>
            <p:ph idx="1"/>
          </p:nvPr>
        </p:nvSpPr>
        <p:spPr/>
        <p:txBody>
          <a:bodyPr>
            <a:normAutofit/>
          </a:bodyPr>
          <a:lstStyle/>
          <a:p>
            <a:r>
              <a:rPr lang="hi-IN" dirty="0" smtClean="0"/>
              <a:t>धारा 1- सामान्य सिद्धांत</a:t>
            </a:r>
            <a:endParaRPr lang="en-US" dirty="0" smtClean="0"/>
          </a:p>
          <a:p>
            <a:r>
              <a:rPr lang="hi-IN" dirty="0" smtClean="0"/>
              <a:t> 58. जब तक वित्त विभाग किसी मामले में अन्यथा निर्देश न दे, सरकारी खाते से धन की निकासी कोषागार अधिकारी की लिखित अनुमति के बिना नहीं की जा सकती। महालेखाकार इन नियमों के अनुरूप किसी भी उद्देश्य के लिए निकासी की अनुमति दे सकता है।</a:t>
            </a:r>
            <a:endParaRPr lang="en-US" dirty="0" smtClean="0"/>
          </a:p>
          <a:p>
            <a:r>
              <a:rPr lang="hi-IN" dirty="0" smtClean="0"/>
              <a:t> 59. इस धारा में आगे दिए गए प्रावधानों के अधीन रहते हुए, कोषागार अधिकारी निम्नलिखित में से किसी भी या सभी उद्देश्यों के लिए बैंक से निकासी की अनुमति दे सकता है।</a:t>
            </a:r>
            <a:endParaRPr lang="en-US" dirty="0" smtClean="0">
              <a:solidFill>
                <a:srgbClr val="C00000"/>
              </a:solidFill>
            </a:endParaRP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r>
              <a:rPr lang="hi-IN" dirty="0" smtClean="0"/>
              <a:t>i) सरकार द्वारा देय राशि का भुगतान आहरण अधिकारी को करना</a:t>
            </a:r>
            <a:r>
              <a:rPr lang="hi-IN" dirty="0" smtClean="0"/>
              <a:t>।</a:t>
            </a:r>
            <a:endParaRPr lang="en-US" dirty="0" smtClean="0"/>
          </a:p>
          <a:p>
            <a:r>
              <a:rPr lang="hi-IN" dirty="0" smtClean="0"/>
              <a:t> </a:t>
            </a:r>
            <a:r>
              <a:rPr lang="hi-IN" dirty="0" smtClean="0"/>
              <a:t>(ii) आहरण अधिकारी को निकट भविष्य में सरकार के विरुद्ध प्रस्तुत किए जाने वाले दावों को पूरा करने के लिए धनराशि उपलब्ध कराना, जो निम्न द्वारा प्रस्तुत किए जा सकते हैं: </a:t>
            </a:r>
            <a:endParaRPr lang="en-US" dirty="0" smtClean="0"/>
          </a:p>
          <a:p>
            <a:r>
              <a:rPr lang="hi-IN" dirty="0" smtClean="0"/>
              <a:t>(</a:t>
            </a:r>
            <a:r>
              <a:rPr lang="hi-IN" dirty="0" smtClean="0"/>
              <a:t>क) अन्य सरकारी कर्मचारी</a:t>
            </a:r>
            <a:r>
              <a:rPr lang="hi-IN" dirty="0" smtClean="0"/>
              <a:t>;</a:t>
            </a:r>
            <a:endParaRPr lang="en-US" dirty="0" smtClean="0"/>
          </a:p>
          <a:p>
            <a:r>
              <a:rPr lang="hi-IN" dirty="0" smtClean="0"/>
              <a:t> </a:t>
            </a:r>
            <a:r>
              <a:rPr lang="hi-IN" dirty="0" smtClean="0"/>
              <a:t>(ख) निजी पक्षकार। </a:t>
            </a:r>
            <a:endParaRPr lang="en-US" dirty="0" smtClean="0"/>
          </a:p>
          <a:p>
            <a:r>
              <a:rPr lang="hi-IN" dirty="0" smtClean="0"/>
              <a:t>(</a:t>
            </a:r>
            <a:r>
              <a:rPr lang="hi-IN" dirty="0" smtClean="0"/>
              <a:t>iii) आहरण अधिकारी को किसी अन्य सरकारी कर्मचारी को इसी प्रकार के दावों को पूरा करने के लिए धनराशि उपलब्ध कराने में सक्षम बनाना</a:t>
            </a:r>
            <a:r>
              <a:rPr lang="hi-IN" dirty="0" smtClean="0"/>
              <a:t>।</a:t>
            </a:r>
            <a:endParaRPr lang="en-US" dirty="0" smtClean="0"/>
          </a:p>
          <a:p>
            <a:r>
              <a:rPr lang="hi-IN" dirty="0" smtClean="0"/>
              <a:t> </a:t>
            </a:r>
            <a:r>
              <a:rPr lang="hi-IN" dirty="0" smtClean="0"/>
              <a:t>(iv) सरकार द्वारा किसी निजी पक्षकार को देय राशि का भुगतान सीधे बैंक से करना। </a:t>
            </a:r>
            <a:endParaRPr lang="en-US" dirty="0" smtClean="0"/>
          </a:p>
          <a:p>
            <a:r>
              <a:rPr lang="hi-IN" dirty="0" smtClean="0"/>
              <a:t>(</a:t>
            </a:r>
            <a:r>
              <a:rPr lang="hi-IN" dirty="0" smtClean="0"/>
              <a:t>iv) निवेश के उद्देश्य से सरकारी खाते में जमा धन का निवेश करने के लिए अधिकृत अधिकारी या प्राधिकरण के मामले में।</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7500" lnSpcReduction="20000"/>
          </a:bodyPr>
          <a:lstStyle/>
          <a:p>
            <a:r>
              <a:rPr lang="hi-IN" dirty="0" smtClean="0"/>
              <a:t> 60. नीचे दिए गए नियम 69 में दिए गए प्रावधानों के अलावा, कोई भी कोषागार अधिकारी किसी भी उद्देश्य के लिए निकासी की अनुमति नहीं देगा, जब तक कि निकासी का दावा ऐसे व्यक्ति द्वारा, ऐसे प्रपत्र में और ऐसे नियंत्रणों के अधीन प्रस्तुत न किया जाए, जैसा कि इन नियमों या वित्त विभाग के तत्कालीन प्रभावी आदेशों द्वारा निर्धारित किया गया हो। निर्धारित प्रक्रिया में, अन्य बातों के अलावा, यह सुनिश्चित करने के लिए प्रावधान होंगे कि: </a:t>
            </a:r>
            <a:endParaRPr lang="en-US" dirty="0" smtClean="0"/>
          </a:p>
          <a:p>
            <a:r>
              <a:rPr lang="hi-IN" dirty="0" smtClean="0">
                <a:solidFill>
                  <a:srgbClr val="C00000"/>
                </a:solidFill>
              </a:rPr>
              <a:t>(</a:t>
            </a:r>
            <a:r>
              <a:rPr lang="hi-IN" dirty="0" smtClean="0">
                <a:solidFill>
                  <a:srgbClr val="C00000"/>
                </a:solidFill>
              </a:rPr>
              <a:t>i) सरकार के विरुद्ध दावा करने वाला कोई भी व्यक्ति कोषागार में विधिवत रसीद और आवश्यक रूप से मुहर लगी हुई बिल प्रस्तुत करेगा; </a:t>
            </a:r>
            <a:endParaRPr lang="en-US" dirty="0" smtClean="0">
              <a:solidFill>
                <a:srgbClr val="C00000"/>
              </a:solidFill>
            </a:endParaRPr>
          </a:p>
          <a:p>
            <a:r>
              <a:rPr lang="hi-IN" dirty="0" smtClean="0">
                <a:solidFill>
                  <a:srgbClr val="7030A0"/>
                </a:solidFill>
              </a:rPr>
              <a:t>ii</a:t>
            </a:r>
            <a:r>
              <a:rPr lang="hi-IN" dirty="0" smtClean="0">
                <a:solidFill>
                  <a:srgbClr val="7030A0"/>
                </a:solidFill>
              </a:rPr>
              <a:t>) जब तक विशेष रूप से अन्यथा प्रावधान न किया गया हो, ऐसे किसी भी दावे का भुगतान तब तक नहीं किया जाएगा जब तक कि वह पहले कोषागार अधिकारी को प्रस्तुत न किया जाए और भुगतान का निर्देश कोषागार अधिकारी द्वारा न दिया </a:t>
            </a:r>
            <a:r>
              <a:rPr lang="hi-IN" dirty="0" smtClean="0">
                <a:solidFill>
                  <a:srgbClr val="7030A0"/>
                </a:solidFill>
              </a:rPr>
              <a:t>जाए</a:t>
            </a:r>
            <a:endParaRPr lang="en-US" dirty="0" smtClean="0">
              <a:solidFill>
                <a:srgbClr val="7030A0"/>
              </a:solidFill>
            </a:endParaRPr>
          </a:p>
          <a:p>
            <a:r>
              <a:rPr lang="hi-IN" dirty="0" smtClean="0"/>
              <a:t>(</a:t>
            </a:r>
            <a:r>
              <a:rPr lang="hi-IN" dirty="0" smtClean="0"/>
              <a:t>iii) कोषागार अधिकारी द्वारा बैंक में भुगतान के लिए जारी किए गए सभी बिल और वाउचर में उस खाते का पूरा विवरण होगा जिसमें भुगतान डेबिट किया जाना है, और यह भी कि भुगतान की राशि सरकारी कर्मचारियों या विभागों के बीच कैसे आवंटित की जाएगी।</a:t>
            </a:r>
            <a:endParaRPr lang="en-US" dirty="0">
              <a:solidFill>
                <a:schemeClr val="accent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hi-IN" dirty="0" smtClean="0"/>
              <a:t>iv) कोषागार को भेजे गए ऐसे सभी दावे आहरण एवं संवितरण अधिकारी के माध्यम से या किसी ऐसे सरकारी अधिकारी के माध्यम से प्रस्तुत किए जाएंगे जो विशेष रूप से प्रतिहस्ताक्षर करने के लिए अधिकृत हो दावे पर स्पष्ट प्रत्यायोजन के आधार पर या इस उद्देश्य के लिए जारी किए गए किसी विशिष्ट सरकारी आदेश के आधार पर</a:t>
            </a:r>
            <a:endParaRPr lang="en-US" dirty="0" smtClean="0"/>
          </a:p>
          <a:p>
            <a:r>
              <a:rPr lang="hi-IN" dirty="0" smtClean="0"/>
              <a:t>61. कोषागार अधिकारी का अधिकार इन नियमों द्वारा या इनके अंतर्गत अधिकृत भुगतान करने तक ही सीमित है। यदि कोषागार में किसी ऐसे भुगतान के लिए किसी प्रकार की मांग प्रस्तुत की जाती है जो इन नियमों द्वारा या इनके अंतर्गत अधिकृत नहीं है, या महालेखाकार से प्राप्त किसी विशेष आदेश के अंतर्गत नहीं आता है, तो कोषागार अधिकारी अधिकार के अभाव में भुगतान करने से इनकार कर देगा। उसे सरकार के किसी आदेश के तहत कार्य करने का कोई अधिकार नहीं है जो भुगतान को मंजूरी देता हो, जब तक कि वह आदेश वित्त विभाग के माध्यम से उसे ऐसा भुगतान करने का स्पष्ट आदेश न हो।</a:t>
            </a:r>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a:buNone/>
            </a:pPr>
            <a:r>
              <a:rPr lang="hi-IN" dirty="0" smtClean="0"/>
              <a:t>62. मौजूदा अस्थायी प्रतिष्ठान के राजपत्रित और गैर-राजपत्रित कर्मचारियों के बिलों का भुगतान कोषागार अधिकारी द्वारा स्वीकृत अवधि से आगे केवल छह महीने की अस्थायी अवधि के लिए ही किया जाएगा, बशर्ते कि बिल के साथ आहरण अधिकारी द्वारा विधिवत हस्ताक्षरित एक प्रमाण पत्र संलग्न हो, जिसमें यह प्रमाणित हो कि: क. जिस अस्थायी प्रतिष्ठान के पद के लिए बिल में वेतन और भत्ते दिए गए हैं, वह (दिनांक) तक स्वीकृत था (स्वीकृत करने की संख्या और तिथि आदि निर्दिष्ट करें); ख. अवधि बढ़ाने के लिए स्वीकृति हेतु आवेदन किया जा चुका है और दावा अन्यथा सही </a:t>
            </a:r>
            <a:r>
              <a:rPr lang="hi-IN" dirty="0" smtClean="0"/>
              <a:t>है</a:t>
            </a:r>
            <a:endParaRPr lang="en-US" dirty="0" smtClean="0"/>
          </a:p>
          <a:p>
            <a:pPr>
              <a:buNone/>
            </a:pPr>
            <a:endParaRPr lang="en-US" dirty="0" smtClean="0"/>
          </a:p>
          <a:p>
            <a:pPr>
              <a:buNone/>
            </a:pPr>
            <a:r>
              <a:rPr lang="hi-IN" dirty="0" smtClean="0"/>
              <a:t>63</a:t>
            </a:r>
            <a:r>
              <a:rPr lang="hi-IN" dirty="0" smtClean="0"/>
              <a:t>. कोषागार अधिकारी किसी ऐसे दावे का भुगतान नहीं करेगा जिसे वह विवादित मानता हो। वह इसे वित्त विभाग या महालेखाकार को, जैसा भी मामला हो, संदर्भित करेगा।</a:t>
            </a:r>
            <a:endParaRPr lang="en-US" dirty="0">
              <a:solidFill>
                <a:schemeClr val="accent4"/>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85794"/>
            <a:ext cx="8229600" cy="1143000"/>
          </a:xfrm>
        </p:spPr>
        <p:txBody>
          <a:bodyPr>
            <a:normAutofit/>
          </a:bodyPr>
          <a:lstStyle/>
          <a:p>
            <a:endParaRPr lang="en-US" dirty="0">
              <a:solidFill>
                <a:srgbClr val="C00000"/>
              </a:solidFill>
            </a:endParaRPr>
          </a:p>
        </p:txBody>
      </p:sp>
      <p:sp>
        <p:nvSpPr>
          <p:cNvPr id="3" name="Content Placeholder 2"/>
          <p:cNvSpPr>
            <a:spLocks noGrp="1"/>
          </p:cNvSpPr>
          <p:nvPr>
            <p:ph idx="1"/>
          </p:nvPr>
        </p:nvSpPr>
        <p:spPr/>
        <p:txBody>
          <a:bodyPr>
            <a:normAutofit lnSpcReduction="10000"/>
          </a:bodyPr>
          <a:lstStyle/>
          <a:p>
            <a:r>
              <a:rPr lang="hi-IN" dirty="0" smtClean="0"/>
              <a:t> 64. जब तक सरकार सामान्य या विशेष आदेश द्वारा अन्यथा निर्देश न दे, भुगतान उसी जिले में किया जाएगा जहाँ दावा उत्पन्न होता है। स्पष्टीकरण: किसी सरकारी कर्मचारी का अवकाश वेतन केवल उसी जिले में दिया जा सकता है जहाँ उसे सेवारत होने पर वेतन प्राप्त होता। इसके अतिरिक्त, भारत में देय पेंशन राज्य के किसी भी जिले में दी जा सकती है</a:t>
            </a:r>
            <a:endParaRPr lang="en-US" dirty="0" smtClean="0"/>
          </a:p>
          <a:p>
            <a:r>
              <a:rPr lang="hi-IN" dirty="0" smtClean="0"/>
              <a:t>65. किसी राजपत्रित सरकारी कर्मचारी के वेतन, अवकाश वेतन या भत्तों के भुगतान हेतु कोई भी निकासी तब तक अनुमत नहीं होगी जब तक कि वित्त विभाग या उसकी नामित एजेंसी आहरण एवं संवितरण अधिकारी को भुगतान की दर सूचित न कर दे।</a:t>
            </a:r>
            <a:endParaRPr lang="en-US" dirty="0">
              <a:solidFill>
                <a:schemeClr val="accent4"/>
              </a:solidFill>
            </a:endParaRPr>
          </a:p>
        </p:txBody>
      </p:sp>
      <p:sp>
        <p:nvSpPr>
          <p:cNvPr id="46081" name="Rectangle 1"/>
          <p:cNvSpPr>
            <a:spLocks noChangeArrowheads="1"/>
          </p:cNvSpPr>
          <p:nvPr/>
        </p:nvSpPr>
        <p:spPr bwMode="auto">
          <a:xfrm>
            <a:off x="0" y="0"/>
            <a:ext cx="9144000" cy="457200"/>
          </a:xfrm>
          <a:prstGeom prst="rect">
            <a:avLst/>
          </a:prstGeom>
          <a:solidFill>
            <a:srgbClr val="F8F9FA"/>
          </a:solidFill>
          <a:ln w="9525">
            <a:noFill/>
            <a:miter lim="800000"/>
            <a:headEnd/>
            <a:tailEnd/>
          </a:ln>
          <a:effectLst/>
        </p:spPr>
        <p:txBody>
          <a:bodyPr vert="horz" wrap="none" lIns="0" tIns="-12696" rIns="0" bIns="-12696"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2100" b="0" i="0" u="none" strike="noStrike" cap="none" normalizeH="0" baseline="0" smtClean="0">
                <a:ln>
                  <a:noFill/>
                </a:ln>
                <a:solidFill>
                  <a:srgbClr val="1F1F1F"/>
                </a:solidFill>
                <a:effectLst/>
                <a:latin typeface="inherit"/>
                <a:cs typeface="Mangal"/>
              </a:rPr>
              <a:t>64. जब तक सरकार सामान्य या विशेष आदेश द्वारा अन्यथा निर्देश न दे, भुगतान उसी जिले में किया जाएगा जहाँ दावा उत्पन्न होता है। स्पष्टीकरण: किसी सरकारी कर्मचारी का अवकाश वेतन केवल उसी जिले में दिया जा सकता है जहाँ उसे सेवारत होने पर वेतन प्राप्त होता। इसके अतिरिक्त, भारत में देय पेंशन राज्य के किसी भी जिले में दी जा सकती है। 65. किसी राजपत्रित सरकारी कर्मचारी के वेतन, अवकाश वेतन या भत्तों के भुगतान हेतु कोई भी निकासी तब तक अनुमत नहीं होगी जब तक कि वित्त विभाग या उसकी नामित एजेंसी आहरण एवं संवितरण अधिकारी को भुगतान की दर सूचित न कर दे।</a:t>
            </a:r>
            <a:r>
              <a:rPr kumimoji="0" lang="hi-IN" sz="600" b="0" i="0" u="none" strike="noStrike" cap="none" normalizeH="0" baseline="0" smtClean="0">
                <a:ln>
                  <a:noFill/>
                </a:ln>
                <a:solidFill>
                  <a:schemeClr val="tx1"/>
                </a:solidFill>
                <a:effectLst/>
                <a:latin typeface="Arial" pitchFamily="34" charset="0"/>
                <a:cs typeface="Mangal"/>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66.</a:t>
            </a:r>
            <a:r>
              <a:rPr lang="hi-IN" dirty="0" smtClean="0"/>
              <a:t>सरकारी कर्मचारी को वेतन या भत्तों के भुगतान की किसी भी श्रृंखला के पहले भुगतान के दावे पर कोई निकासी की अनुमति नहीं दी जाएगी, जब तक कि दावा वित्त विभाग द्वारा निर्धारित प्रारूप में अंतिम वेतन प्रमाण पत्र द्वारा समर्थित न हो।।</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67. कोषागार अधिकारी, महालेखाकार को यह संतुष्ट करने के लिए उत्तरदायी होगा कि जिस दावे के विरुद्ध कोषागार अधिकारी ने निकासी की अनुमति दी है, वह वैध है और प्राप्तकर्ता को वास्तव में निकासी की गई राशि प्राप्त हो गई है। 68. कोषागार अधिकारी अपने द्वारा किए जा रहे प्रत्येक भुगतान की प्रकृति के संबंध में पर्याप्त जानकारी प्राप्त करेगा और ऐसे किसी दावे को स्वीकार नहीं करेगा जिसमें औपचारिक रूप से वह जानकारी प्रस्तुत न की गई हो, जब तक कि इसके पीछे कोई वैध कारण न हो, जिसे वह लिखित रूप में दर्ज करेगा।</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hi-IN" dirty="0" smtClean="0"/>
              <a:t>69. आपातकालीन परिस्थितियों में, बाढ़, चक्रवात, भूकंप, महामारी या दंगे और अशांति जैसी प्राकृतिक आपदाओं से होने वाली जान-माल की हानि को रोकने के लिए, कलेक्टर लिखित आदेश द्वारा किसी कोषागार अधिकारी को पेंशन भुगतान न करने हेतु भुगतान करने के लिए अधिकृत और बाध्य कर सकता है, बशर्ते कि इस नियम के अंतर्गत किसी कलेक्टर द्वारा अपने पूरे जिले के लिए निकाली गई कुल राशि किसी भी वित्तीय वर्ष में एक करोड़ रुपये से अधिक न हो। ऐसे मामले में कलेक्टर अपने आदेश की एक प्रति और इसके लिए आवश्यक परिस्थितियों का विवरण वित्त विभाग को तुरंत भेजेगा; और कोषागार अधिकारी भुगतान की सूचना तुरंत महालेखाकार को देगा। यह सुनिश्चित करने के लिए कि ऊपर निर्धारित एक करोड़ रुपये की सीमा किसी भी स्थिति में पार न हो, कलेक्टर द्वारा इस नियम के तहत प्रदत्त शक्तियों के अधीन जारी किए गए प्रत्येक बिल पर निम्नलिखित प्रमाण पत्र दिया जाएगा और विधिवत हस्ताक्षरित किया जाएगा - 'प्रमाणित किया जाता है कि कुल राशि वर्तमान बिल की राशि सहित, बिहार राजकोष संहिता के नियम 69 के तहत पूरे जिले के लिए आदेशित और जारी की गई राशि सहित, चालू वित्तीय वर्ष के दौरान एक करोड़ रुपये से अधिक नहीं है।'</a:t>
            </a:r>
            <a:endParaRPr lang="en-US" dirty="0">
              <a:solidFill>
                <a:srgbClr val="FF0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lnSpcReduction="10000"/>
          </a:bodyPr>
          <a:lstStyle/>
          <a:p>
            <a:r>
              <a:rPr lang="hi-IN" dirty="0" smtClean="0"/>
              <a:t>70. प्रत्येक सरकारी कर्मचारी, जिसे चेक जारी करने या कोषागार में देय बिलों पर हस्ताक्षर या प्रतिहस्ताक्षर करने का अधिकार है, उसे अपने हस्ताक्षर का नमूना कोषागार कार्यालय को किसी वरिष्ठ अधिकारी या ऐसे अन्य अधिकारी के माध्यम से भेजना होगा, जिसका हस्ताक्षर नमूना पहले से ही कोषागार के पास मौजूद हो। जब ऐसा सरकारी कर्मचारी अपना कार्यभार किसी अन्य को सौंपता है, तो उसे भी कार्यभार सौंपने वाले सरकारी कर्मचारी के हस्ताक्षर का नमूना संबंधित कोषागार अधिकारी को भेजना होगा। इस नियम में निर्धारित प्रक्रिया का पालन सभी सरकारी कर्मचारियों द्वारा यथावश्यक परिवर्तनों के साथ किया जाएगा, जिन्हें बैंक से आहरण करने का अधिकार है।</a:t>
            </a:r>
            <a:endParaRPr lang="en-US" dirty="0">
              <a:solidFill>
                <a:srgbClr val="FFC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धारा 2 - सामान्य नियम। उपधारा 1 - निकासी के दावे निकासी का तरीका</a:t>
            </a:r>
            <a:r>
              <a:rPr lang="en-US" dirty="0" smtClean="0"/>
              <a:t/>
            </a:r>
            <a:br>
              <a:rPr lang="en-US" dirty="0" smtClean="0"/>
            </a:br>
            <a:r>
              <a:rPr lang="en-US" dirty="0" smtClean="0"/>
              <a:t>Claims for withdrawal</a:t>
            </a:r>
            <a:br>
              <a:rPr lang="en-US" dirty="0" smtClean="0"/>
            </a:br>
            <a:r>
              <a:rPr lang="en-US" dirty="0" smtClean="0"/>
              <a:t>Mode of withdrawal</a:t>
            </a:r>
            <a:endParaRPr lang="en-US" dirty="0"/>
          </a:p>
        </p:txBody>
      </p:sp>
      <p:sp>
        <p:nvSpPr>
          <p:cNvPr id="3" name="Content Placeholder 2"/>
          <p:cNvSpPr>
            <a:spLocks noGrp="1"/>
          </p:cNvSpPr>
          <p:nvPr>
            <p:ph idx="1"/>
          </p:nvPr>
        </p:nvSpPr>
        <p:spPr/>
        <p:txBody>
          <a:bodyPr>
            <a:normAutofit/>
          </a:bodyPr>
          <a:lstStyle/>
          <a:p>
            <a:r>
              <a:rPr lang="hi-IN" dirty="0" smtClean="0"/>
              <a:t>71. इन नियमों में अन्यथा दिए गए प्रावधानों को छोड़कर, सरकारी खाते से धन की निकासी कोषागार में बिल प्रस्तुत किए बिना नहीं की जा सकती। </a:t>
            </a:r>
            <a:endParaRPr lang="en-US" dirty="0" smtClean="0"/>
          </a:p>
          <a:p>
            <a:r>
              <a:rPr lang="hi-IN" dirty="0" smtClean="0"/>
              <a:t>72. यात्रा भत्ता बिल बिहार यात्रा भत्ता नियमों के अनुसार निर्धारित नियंत्रक प्राधिकारी के प्रतिहस्ताक्षर के अधीन होंगे। 73. अन्य प्रकार के बिलों, जैसे कि धनवापसी, ऋण, अग्रिम आदि के संबंध में, सक्षम प्राधिकारी के स्वीकृत आदेशों के संदर्भ में डीडीओ द्वारा इन्हें तैयार किया जाना चाहिए।</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hi-IN" dirty="0" smtClean="0"/>
              <a:t>74. (क) यात्रा भत्ता दावे के प्रयोजन के लिए, जो किसी अधिकारी के ऐसे पद पर रहते हुए अर्जित हुआ हो जिसमें वह स्वयं नियंत्रण अधिकारी था, उसे किसी ऐसे पद पर स्थानांतरित होने के बाद भी स्वयं नियंत्रण अधिकारी माना जा सकता है जिसमें वह स्वयं नियंत्रण अधिकारी न हो। ऐसे मामलों में निर्णायक कारक वह अवधि होगी जिससे दावा संबंधित है और उस अवधि के दौरान सरकारी कर्मचारी की स्थिति होगी। (ख) उपरोक्त उप-नियम के अनुसार किए गए यात्रा भत्ता दावे के मामले में, अधिकारी को अपने पूर्व कार्यालय से वर्गीकरण और आवंटन निर्दिष्ट करने वाला पत्र प्राप्त करके अपने बिल के साथ संलग्न करना चाहिए, जिसे उसे अपने बिल में तदनुसार भरना चाहिए और विभागीय खातों में प्रविष्टि और व्यय पर नियंत्रण के लिए बजट पर्ची अपने पूर्व कार्यालय को भेजनी चाहिए।</a:t>
            </a:r>
            <a:endParaRPr lang="en-US" dirty="0">
              <a:solidFill>
                <a:srgbClr val="C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दावों की प्रस्तुति</a:t>
            </a:r>
            <a:r>
              <a:rPr lang="en-US" dirty="0" smtClean="0"/>
              <a:t> Presentation of claims</a:t>
            </a:r>
            <a:endParaRPr lang="en-US" dirty="0"/>
          </a:p>
        </p:txBody>
      </p:sp>
      <p:sp>
        <p:nvSpPr>
          <p:cNvPr id="3" name="Content Placeholder 2"/>
          <p:cNvSpPr>
            <a:spLocks noGrp="1"/>
          </p:cNvSpPr>
          <p:nvPr>
            <p:ph idx="1"/>
          </p:nvPr>
        </p:nvSpPr>
        <p:spPr/>
        <p:txBody>
          <a:bodyPr>
            <a:normAutofit fontScale="92500" lnSpcReduction="10000"/>
          </a:bodyPr>
          <a:lstStyle/>
          <a:p>
            <a:r>
              <a:rPr lang="hi-IN" dirty="0" smtClean="0"/>
              <a:t>दावों की प्रस्तुति 75. इसके बाद दिए गए प्रावधानों को छोड़कर, सभी बिल, जिनमें शून्य भुगतान के बिल भी शामिल हैं, या सरकार के विरुद्ध दावों के भुगतान के लिए जारी किए गए चेक, कोषागार में विधिवत रसीद सहित प्रस्तुत किए जाएंगे, और जहां आवश्यक हो, उन पर स्टाम्प भी लगाया जाएगा। 76. शून्य राशि के बिल बैंक को नहीं भेजे जाएंगे, बल्कि प्रत्येक मामले में कोषागार वाउचर संख्या आवंटित करने के बाद उन्हें भुगतान अनुसूची में शामिल किया जाएगा। 77. सरकार द्वारा नियोजित कार्य, प्रदान की गई सेवा या आपूर्ति की गई वस्तुओं के लिए सरकारी रोजगार में न होने वाले व्यक्ति के दावों का भुगतान, वित्त विभाग के विपरीत स्पष्ट आदेशों को छोड़कर, आहरण एवं वितरण अधिकारी द्वारा कोषागार में बिल प्रस्तुत करके किया जाएगा।</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t>78. अनुदान सहायता, स्थानीय निकायों को अंशदान, धार्मिक, धर्मार्थ या शैक्षणिक संस्थानों और अन्य गैर-सरकारी निकायों या व्यक्तियों के सभी बिल भुगतान हेतु निम्नलिखित माध्यम से प्रस्तुत किए जाएंगे।</a:t>
            </a:r>
            <a:endParaRPr lang="en-US" dirty="0" smtClean="0"/>
          </a:p>
          <a:p>
            <a:r>
              <a:rPr lang="hi-IN" dirty="0" smtClean="0"/>
              <a:t>विभाग द्वारा आहरण एवं संवितरण अधिकारी द्वारा विधिवत प्रतिहस्ताक्षरित और स्वीकृति आदेश की मूल प्रति विधेयक के साथ संलग्न की जानी चाहिए (नियम 271 देखें)।</a:t>
            </a:r>
            <a:endParaRPr lang="en-US" dirty="0">
              <a:solidFill>
                <a:srgbClr val="FFC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भुगतान में देरी और बकाया दावे</a:t>
            </a:r>
            <a:r>
              <a:rPr lang="en-US" dirty="0" smtClean="0"/>
              <a:t/>
            </a:r>
            <a:br>
              <a:rPr lang="en-US" dirty="0" smtClean="0"/>
            </a:br>
            <a:r>
              <a:rPr lang="en-US" dirty="0" smtClean="0"/>
              <a:t> Delays in payments and arrear claims</a:t>
            </a:r>
            <a:endParaRPr lang="en-US" dirty="0"/>
          </a:p>
        </p:txBody>
      </p:sp>
      <p:sp>
        <p:nvSpPr>
          <p:cNvPr id="3" name="Content Placeholder 2"/>
          <p:cNvSpPr>
            <a:spLocks noGrp="1"/>
          </p:cNvSpPr>
          <p:nvPr>
            <p:ph idx="1"/>
          </p:nvPr>
        </p:nvSpPr>
        <p:spPr/>
        <p:txBody>
          <a:bodyPr>
            <a:normAutofit lnSpcReduction="10000"/>
          </a:bodyPr>
          <a:lstStyle/>
          <a:p>
            <a:r>
              <a:rPr lang="hi-IN" dirty="0" smtClean="0"/>
              <a:t>भुगतान में देरी और बकाया दावे 79. सरकार के विरुद्ध सभी दावे शीघ्र प्रस्तुत किए जाने चाहिए। भुगतान में देरी सभी नियमों के विरुद्ध और आपत्तिजनक है, और जब इसका संतोषजनक स्पष्टीकरण न दिया जाए, तो देरी की सूचना संबंधित विभाग के प्रमुख को दी जानी चाहिए। 80. सरकार के विरुद्ध वे दावे जो देय होने के तीन वर्ष के भीतर प्रस्तुत नहीं किए जाते हैं, उनका भुगतान कोषागार अधिकारी द्वारा महालेखाकार के अधिकार के बिना नहीं किया जाएगा। यह नियम, हालाँकि, निम्नलिखित मामलों पर लागू नहीं होता है: (i) पेंशन का बकाया; (ii) सरकारी प्रतिभूतियों पर बकाया ब्याज; या (iii) कोई अन्य बकाया दावे जिनका भुगतान सरकार के विशेष नियमों या आदेशों या न्यायालय के आदेशों द्वारा नियंत्रित होता है।</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81. बकाया दावों के संबंध में, डीडीओ से इस आशय का प्रमाण पत्र प्रस्तुत किया जाएगा कि दावा विधिवत है और पहले प्रस्तुत नहीं किया गया है और भुगतान नहीं किया गया है।</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Closing for the month</a:t>
            </a:r>
            <a:r>
              <a:rPr lang="hi-IN" dirty="0" smtClean="0"/>
              <a:t> माह का समापन </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hi-IN" smtClean="0"/>
              <a:t>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मासिक खाते एवं विवरण</a:t>
            </a:r>
            <a:r>
              <a:rPr lang="en-US" dirty="0" smtClean="0"/>
              <a:t> Monthly Accounts and Returns</a:t>
            </a:r>
            <a:endParaRPr lang="en-US" dirty="0"/>
          </a:p>
        </p:txBody>
      </p:sp>
      <p:sp>
        <p:nvSpPr>
          <p:cNvPr id="3" name="Content Placeholder 2"/>
          <p:cNvSpPr>
            <a:spLocks noGrp="1"/>
          </p:cNvSpPr>
          <p:nvPr>
            <p:ph idx="1"/>
          </p:nvPr>
        </p:nvSpPr>
        <p:spPr/>
        <p:txBody>
          <a:bodyPr>
            <a:normAutofit fontScale="92500" lnSpcReduction="10000"/>
          </a:bodyPr>
          <a:lstStyle/>
          <a:p>
            <a:r>
              <a:rPr lang="hi-IN" dirty="0" smtClean="0"/>
              <a:t>मासिक खाते एवं विवरण 25. प्रत्येक कोषागार में निर्धारित तिथियों पर महालेखाकार एवं अन्य प्राधिकारियों को प्रस्तुत किए जाने वाले कोषागार खातों एवं विवरणों की एक पूर्ण सूची रखी जाएगी। कोषागार अधिकारी द्वारा प्रस्तुत किए जाने वाले खातों एवं विवरणों की सूची परिशिष्ट 4 में दी गई है। खाते एवं विवरण लेखा नियम 1992 तथा महालेखाकार द्वारा जारी किए गए आदेशों एवं निर्देशों के अनुसार तैयार किए जाएंगे। 26. भुगतान सूची एवं नकद खाते से संबंधित वाउचर, चालान और अनुसूचियों को एक अलग मासिक क्रम में क्रमानुसार क्रमांकित किया जाएगा और भुगतान के क्रम में भेजे जाने तक ताला लगाकर रखा जाएगा। भेजने से पहले, कोषागार अधिकारी निरीक्षण द्वारा यह सुनिश्चित करेगा कि सभी आवश्यक वाउचर संलग्न हैं। वह माह के दौरान समय-समय पर यह देख सकता है कि सभी वाउचर उपस्थित हैं और उचित क्रम में हैं।</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Accounting Rules for Treasuries 1992, issued by Controller General of Accounts, the</a:t>
            </a:r>
          </a:p>
          <a:p>
            <a:r>
              <a:rPr lang="en-US" dirty="0" smtClean="0"/>
              <a:t>Department of Expenditure, Government of India.</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खंड III-कोषागार निरीक्षण  27</a:t>
            </a:r>
            <a:r>
              <a:rPr lang="en-US" dirty="0" smtClean="0"/>
              <a:t> Treasury Inspection</a:t>
            </a:r>
            <a:endParaRPr lang="en-US" dirty="0"/>
          </a:p>
        </p:txBody>
      </p:sp>
      <p:sp>
        <p:nvSpPr>
          <p:cNvPr id="3" name="Content Placeholder 2"/>
          <p:cNvSpPr>
            <a:spLocks noGrp="1"/>
          </p:cNvSpPr>
          <p:nvPr>
            <p:ph idx="1"/>
          </p:nvPr>
        </p:nvSpPr>
        <p:spPr/>
        <p:txBody>
          <a:bodyPr/>
          <a:lstStyle/>
          <a:p>
            <a:r>
              <a:rPr lang="hi-IN" dirty="0" smtClean="0"/>
              <a:t>खंड III-कोषागार निरीक्षण कलेक्टर द्वारा 27. प्रत्येक कलेक्टर को अपने कोषागार का व्यवस्थित निरीक्षण करना चाहिए। कोषागार का निरीक्षण वर्ष में कम से कम एक बार अवश्य करें। कलेक्टरों को यथासंभव, महीने के पहले या अंतिम दिन या किसी अन्य ऐसे दिन कोषागार का निरीक्षण करने से बचना चाहिए जब कोषागार में असामान्य रूप से अधिक कार्यकुशलता हो। कोषागार निरीक्षण के लिए प्रश्नावली परिशिष्ट 5 में दी गई है। महालेखाकार द्वारा 28. कोषागारों का निरीक्षण समय-समय पर महालेखाकार द्वारा लेखापरीक्षा नियमावली के अनुसार किया जाता है, जिसकी एक प्रति कलेक्टर को भेजी जाती है।</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3600" dirty="0" smtClean="0">
                <a:solidFill>
                  <a:srgbClr val="0070C0"/>
                </a:solidFill>
              </a:rPr>
              <a:t>      </a:t>
            </a:r>
          </a:p>
          <a:p>
            <a:endParaRPr lang="en-US" sz="3600" dirty="0" smtClean="0">
              <a:solidFill>
                <a:srgbClr val="0070C0"/>
              </a:solidFill>
            </a:endParaRPr>
          </a:p>
          <a:p>
            <a:pPr>
              <a:buNone/>
            </a:pPr>
            <a:r>
              <a:rPr lang="en-US" sz="3600" dirty="0" smtClean="0">
                <a:solidFill>
                  <a:srgbClr val="0070C0"/>
                </a:solidFill>
              </a:rPr>
              <a:t>                 </a:t>
            </a:r>
            <a:r>
              <a:rPr lang="hi-IN" sz="3600" dirty="0" smtClean="0">
                <a:solidFill>
                  <a:srgbClr val="0070C0"/>
                </a:solidFill>
              </a:rPr>
              <a:t>धन्यवाद</a:t>
            </a:r>
            <a:endParaRPr lang="en-US" sz="3600" dirty="0">
              <a:solidFill>
                <a:srgbClr val="0070C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Government </a:t>
            </a:r>
            <a:r>
              <a:rPr lang="en-US" dirty="0" err="1" smtClean="0"/>
              <a:t>organisations</a:t>
            </a:r>
            <a:r>
              <a:rPr lang="en-US" dirty="0" smtClean="0"/>
              <a:t> have become increasingly dependent on </a:t>
            </a:r>
            <a:r>
              <a:rPr lang="en-US" dirty="0" err="1" smtClean="0"/>
              <a:t>computerised</a:t>
            </a:r>
            <a:r>
              <a:rPr lang="en-US" dirty="0" smtClean="0"/>
              <a:t> information systems to conduct their operations and to process, maintain, and report essential information .</a:t>
            </a:r>
          </a:p>
          <a:p>
            <a:r>
              <a:rPr lang="en-US" b="1" dirty="0" smtClean="0"/>
              <a:t>Controls in a Computer System </a:t>
            </a:r>
          </a:p>
          <a:p>
            <a:r>
              <a:rPr lang="en-US" dirty="0" smtClean="0"/>
              <a:t>IT Audit is the process of collection and evaluation of evidence to determine whether a computer system has been designed to maintain data integrity, safeguard assets, allow the effective realization of </a:t>
            </a:r>
            <a:r>
              <a:rPr lang="en-US" dirty="0" err="1" smtClean="0"/>
              <a:t>organisational</a:t>
            </a:r>
            <a:r>
              <a:rPr lang="en-US" dirty="0" smtClean="0"/>
              <a:t> goals, and ensure efficient </a:t>
            </a:r>
            <a:r>
              <a:rPr lang="en-US" dirty="0" err="1" smtClean="0"/>
              <a:t>utilisation</a:t>
            </a:r>
            <a:r>
              <a:rPr lang="en-US" dirty="0" smtClean="0"/>
              <a:t> of resources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Controls in a Computer System </a:t>
            </a:r>
          </a:p>
          <a:p>
            <a:r>
              <a:rPr lang="en-US" dirty="0" smtClean="0"/>
              <a:t> Controls in a computer information system reflect the policies, procedures, practices and </a:t>
            </a:r>
            <a:r>
              <a:rPr lang="en-US" dirty="0" err="1" smtClean="0"/>
              <a:t>organisational</a:t>
            </a:r>
            <a:r>
              <a:rPr lang="en-US" dirty="0" smtClean="0"/>
              <a:t> structures designed to provide reasonable assurance that the intended objectives will be achieved’</a:t>
            </a:r>
          </a:p>
          <a:p>
            <a:r>
              <a:rPr lang="en-US" b="1" dirty="0" smtClean="0"/>
              <a:t>Objectives of Computer Controls </a:t>
            </a:r>
          </a:p>
          <a:p>
            <a:r>
              <a:rPr lang="en-US" dirty="0" smtClean="0"/>
              <a:t> The objectives of controls do not change with the introduction of computers.  </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of audit</a:t>
            </a:r>
            <a:endParaRPr lang="en-US" dirty="0"/>
          </a:p>
        </p:txBody>
      </p:sp>
      <p:sp>
        <p:nvSpPr>
          <p:cNvPr id="3" name="Content Placeholder 2"/>
          <p:cNvSpPr>
            <a:spLocks noGrp="1"/>
          </p:cNvSpPr>
          <p:nvPr>
            <p:ph idx="1"/>
          </p:nvPr>
        </p:nvSpPr>
        <p:spPr/>
        <p:txBody>
          <a:bodyPr/>
          <a:lstStyle/>
          <a:p>
            <a:r>
              <a:rPr lang="en-US" dirty="0" smtClean="0"/>
              <a:t>the acquisition and installation of the computer and computer systems; </a:t>
            </a:r>
          </a:p>
          <a:p>
            <a:r>
              <a:rPr lang="en-US" dirty="0" smtClean="0"/>
              <a:t>(ii) system effectiveness; </a:t>
            </a:r>
          </a:p>
          <a:p>
            <a:r>
              <a:rPr lang="en-US" dirty="0" smtClean="0"/>
              <a:t>(iii) system economy and efficiency and data integrity; </a:t>
            </a:r>
          </a:p>
          <a:p>
            <a:r>
              <a:rPr lang="en-US" dirty="0" smtClean="0"/>
              <a:t>(iv) system security; and </a:t>
            </a:r>
          </a:p>
          <a:p>
            <a:r>
              <a:rPr lang="en-US" dirty="0" smtClean="0"/>
              <a:t>(v) compliance of system related activities with applicable laws, regulations and guidelines.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2800" dirty="0" smtClean="0"/>
              <a:t>Acquisition of computer facilities may include: </a:t>
            </a:r>
          </a:p>
          <a:p>
            <a:r>
              <a:rPr lang="en-US" sz="2800" dirty="0" smtClean="0"/>
              <a:t>(</a:t>
            </a:r>
            <a:r>
              <a:rPr lang="en-US" sz="2800" dirty="0" err="1" smtClean="0"/>
              <a:t>i</a:t>
            </a:r>
            <a:r>
              <a:rPr lang="en-US" sz="2800" dirty="0" smtClean="0"/>
              <a:t>) acquisition of hardware involving </a:t>
            </a:r>
          </a:p>
          <a:p>
            <a:pPr lvl="1"/>
            <a:r>
              <a:rPr lang="en-US" dirty="0" smtClean="0"/>
              <a:t>(a) the setting-up of a completely new installation; </a:t>
            </a:r>
          </a:p>
          <a:p>
            <a:pPr lvl="1"/>
            <a:r>
              <a:rPr lang="en-US" dirty="0" smtClean="0"/>
              <a:t>(b) enhancement of the central processor; </a:t>
            </a:r>
          </a:p>
          <a:p>
            <a:pPr lvl="1"/>
            <a:r>
              <a:rPr lang="en-US" dirty="0" smtClean="0"/>
              <a:t>(c) enhancement of peripherals; </a:t>
            </a:r>
          </a:p>
          <a:p>
            <a:pPr lvl="1"/>
            <a:r>
              <a:rPr lang="en-US" dirty="0" smtClean="0"/>
              <a:t>(d) addition/replacement of a specific equipment; and </a:t>
            </a:r>
          </a:p>
          <a:p>
            <a:r>
              <a:rPr lang="en-US" sz="2800" dirty="0" smtClean="0"/>
              <a:t>(e) introduction of several small computers. </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acquisition of software involving </a:t>
            </a:r>
          </a:p>
          <a:p>
            <a:r>
              <a:rPr lang="en-US" dirty="0" smtClean="0"/>
              <a:t>(a) general software associated with changes in hardware, including the introduction of a new operating system; </a:t>
            </a:r>
          </a:p>
          <a:p>
            <a:r>
              <a:rPr lang="en-US" dirty="0" smtClean="0"/>
              <a:t>(b) specific purpose software; and </a:t>
            </a:r>
          </a:p>
          <a:p>
            <a:r>
              <a:rPr lang="en-US" dirty="0" smtClean="0"/>
              <a:t>(c) ‘off the shelf' application software.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800" dirty="0" smtClean="0"/>
              <a:t>The auditor should direct his attention to an examination of the following: </a:t>
            </a:r>
          </a:p>
          <a:p>
            <a:r>
              <a:rPr lang="en-US" sz="2800" dirty="0" smtClean="0"/>
              <a:t>(</a:t>
            </a:r>
            <a:r>
              <a:rPr lang="en-US" sz="2800" dirty="0" err="1" smtClean="0"/>
              <a:t>i</a:t>
            </a:r>
            <a:r>
              <a:rPr lang="en-US" sz="2800" dirty="0" smtClean="0"/>
              <a:t>) EDP policy and strategic plan; </a:t>
            </a:r>
          </a:p>
          <a:p>
            <a:r>
              <a:rPr lang="en-US" sz="2800" dirty="0" smtClean="0"/>
              <a:t>(ii) administrative structure; </a:t>
            </a:r>
          </a:p>
          <a:p>
            <a:pPr lvl="1"/>
            <a:r>
              <a:rPr lang="en-US" dirty="0" smtClean="0"/>
              <a:t>(iii) feasibility study/project report containing proposals, costs and benefits; equipment selection; </a:t>
            </a:r>
          </a:p>
          <a:p>
            <a:pPr lvl="1"/>
            <a:r>
              <a:rPr lang="en-US" dirty="0" smtClean="0"/>
              <a:t>(iv) justification for hardware and software; </a:t>
            </a:r>
          </a:p>
          <a:p>
            <a:pPr lvl="1"/>
            <a:r>
              <a:rPr lang="en-US" dirty="0" smtClean="0"/>
              <a:t>(v) installation of equipment and adequacy of testing; and </a:t>
            </a:r>
          </a:p>
          <a:p>
            <a:r>
              <a:rPr lang="en-US" sz="2800" smtClean="0"/>
              <a:t>(vi) post-implementation review and costs. </a:t>
            </a:r>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Electronic Data Processing (EDP). It is a system that uses automated methods to process data. EDP is also known as automatic information processing.</a:t>
            </a:r>
          </a:p>
          <a:p>
            <a:pPr fontAlgn="ctr"/>
            <a:r>
              <a:rPr lang="en-US" dirty="0" smtClean="0"/>
              <a:t>EDP uses computers, servers, and other electronic devices to gather data. </a:t>
            </a:r>
          </a:p>
          <a:p>
            <a:pPr fontAlgn="ctr"/>
            <a:r>
              <a:rPr lang="en-US" dirty="0" smtClean="0"/>
              <a:t>It uses simple, repetitive tasks to process large amounts of similar data. </a:t>
            </a:r>
          </a:p>
          <a:p>
            <a:pPr fontAlgn="ctr"/>
            <a:r>
              <a:rPr lang="en-US" dirty="0" smtClean="0"/>
              <a:t>EDP systems use hardware, software, procedures, and personnel to sort and manipulate data. </a:t>
            </a:r>
          </a:p>
          <a:p>
            <a:r>
              <a:rPr lang="en-US" dirty="0" smtClean="0"/>
              <a:t>EDP systems can be used to update inventory, process banking transactions, book reservations, and more. </a:t>
            </a:r>
          </a:p>
          <a:p>
            <a:r>
              <a:rPr lang="en-US" dirty="0" smtClean="0"/>
              <a:t>  </a:t>
            </a:r>
          </a:p>
          <a:p>
            <a:endParaRPr lang="en-US" dirty="0" smtClean="0"/>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EDP systems accounting systems,</a:t>
            </a:r>
          </a:p>
          <a:p>
            <a:r>
              <a:rPr lang="en-US" dirty="0" smtClean="0"/>
              <a:t> Barcode scanning systems</a:t>
            </a:r>
          </a:p>
          <a:p>
            <a:r>
              <a:rPr lang="en-US" dirty="0" smtClean="0"/>
              <a:t> Record-keeping systems. </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Security risks</a:t>
            </a:r>
            <a:br>
              <a:rPr lang="en-US" dirty="0" smtClean="0"/>
            </a:b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t>EDP systems can be vulnerable to security risks like hacking and data breaches. </a:t>
            </a:r>
          </a:p>
          <a:p>
            <a:r>
              <a:rPr lang="en-US" dirty="0" smtClean="0"/>
              <a:t>These risks can compromise the confidentiality and integrity of data. </a:t>
            </a:r>
          </a:p>
          <a:p>
            <a:pPr fontAlgn="ct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EDP can also refer to business information processing.</a:t>
            </a:r>
          </a:p>
          <a:p>
            <a:r>
              <a:rPr lang="en-US" dirty="0" smtClean="0"/>
              <a:t>It relates to the functioning of commercial data operations, the handling of storage records, the use of a computer involving the electronic transmission of information from a sheet into an electronic format. The term DP (data processing) has been used to create it. </a:t>
            </a:r>
            <a:endParaRPr lang="en-US" dirty="0">
              <a:solidFill>
                <a:schemeClr val="accent2">
                  <a:lumMod val="75000"/>
                </a:schemeClr>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       continued</a:t>
            </a:r>
          </a:p>
        </p:txBody>
      </p:sp>
      <p:sp>
        <p:nvSpPr>
          <p:cNvPr id="3" name="Content Placeholder 2"/>
          <p:cNvSpPr>
            <a:spLocks noGrp="1"/>
          </p:cNvSpPr>
          <p:nvPr>
            <p:ph idx="1"/>
          </p:nvPr>
        </p:nvSpPr>
        <p:spPr/>
        <p:txBody>
          <a:bodyPr>
            <a:normAutofit fontScale="47500" lnSpcReduction="20000"/>
          </a:bodyPr>
          <a:lstStyle/>
          <a:p>
            <a:pPr marL="274320" lvl="6" indent="-274320">
              <a:buClr>
                <a:schemeClr val="accent3"/>
              </a:buClr>
              <a:buSzPct val="95000"/>
              <a:buNone/>
            </a:pPr>
            <a:r>
              <a:rPr lang="en-US" dirty="0"/>
              <a:t>.</a:t>
            </a:r>
          </a:p>
          <a:p>
            <a:r>
              <a:rPr lang="en-US" sz="7200" dirty="0" smtClean="0"/>
              <a:t>Auditing of Electronic Data Processing (EDP) is the process of evaluating an organization's computer systems and information technology (IT). It's also known as IT or digital auditing. </a:t>
            </a:r>
            <a:endParaRPr lang="en-US" sz="7400" dirty="0"/>
          </a:p>
          <a:p>
            <a:endParaRPr lang="en-US" sz="7400" dirty="0"/>
          </a:p>
          <a:p>
            <a:endParaRPr lang="en-US" sz="5100" dirty="0"/>
          </a:p>
          <a:p>
            <a:r>
              <a:rPr lang="en-US" sz="5100" dirty="0"/>
              <a:t> .</a:t>
            </a:r>
          </a:p>
          <a:p>
            <a:endParaRPr lang="en-US" dirty="0"/>
          </a:p>
          <a:p>
            <a:endParaRPr lang="en-US" dirty="0"/>
          </a:p>
          <a:p>
            <a:pPr>
              <a:buNone/>
            </a:pP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EDP auditing </a:t>
            </a:r>
            <a:endParaRPr lang="en-US" dirty="0"/>
          </a:p>
        </p:txBody>
      </p:sp>
      <p:sp>
        <p:nvSpPr>
          <p:cNvPr id="3" name="Content Placeholder 2"/>
          <p:cNvSpPr>
            <a:spLocks noGrp="1"/>
          </p:cNvSpPr>
          <p:nvPr>
            <p:ph idx="1"/>
          </p:nvPr>
        </p:nvSpPr>
        <p:spPr/>
        <p:txBody>
          <a:bodyPr/>
          <a:lstStyle/>
          <a:p>
            <a:r>
              <a:rPr lang="en-US" dirty="0" smtClean="0"/>
              <a:t>To ensure that the system safeguards assets</a:t>
            </a:r>
          </a:p>
          <a:p>
            <a:r>
              <a:rPr lang="en-US" dirty="0" smtClean="0"/>
              <a:t>To ensure that the system maintains data integrity</a:t>
            </a:r>
          </a:p>
          <a:p>
            <a:r>
              <a:rPr lang="en-US" dirty="0" smtClean="0"/>
              <a:t>To ensure that the system achieves organizational goals</a:t>
            </a:r>
          </a:p>
          <a:p>
            <a:r>
              <a:rPr lang="en-US" dirty="0" smtClean="0"/>
              <a:t>To ensure that the system consumes resources efficiently</a:t>
            </a:r>
          </a:p>
          <a:p>
            <a:r>
              <a:rPr lang="en-US" dirty="0" smtClean="0"/>
              <a:t>To ensure that the system is secure</a:t>
            </a:r>
          </a:p>
          <a:p>
            <a:r>
              <a:rPr lang="en-US" dirty="0" smtClean="0"/>
              <a:t>To ensure that the system is operationally efficient</a:t>
            </a: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p>
          <a:p>
            <a:endParaRPr lang="en-US" dirty="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7500" lnSpcReduction="20000"/>
          </a:bodyPr>
          <a:lstStyle/>
          <a:p>
            <a:pPr fontAlgn="ctr"/>
            <a:r>
              <a:rPr lang="en-US" dirty="0" smtClean="0"/>
              <a:t>Auditors examine the system to understand how it generates information </a:t>
            </a:r>
          </a:p>
          <a:p>
            <a:pPr fontAlgn="ctr"/>
            <a:r>
              <a:rPr lang="en-US" dirty="0" smtClean="0"/>
              <a:t>Auditors evaluate the system's internal controls </a:t>
            </a:r>
          </a:p>
          <a:p>
            <a:pPr fontAlgn="ctr"/>
            <a:r>
              <a:rPr lang="en-US" dirty="0" smtClean="0"/>
              <a:t>Auditors use computer-assisted audit techniques (CAATs) to analyze data and draw conclusions </a:t>
            </a:r>
          </a:p>
          <a:p>
            <a:r>
              <a:rPr lang="en-US" dirty="0" smtClean="0"/>
              <a:t>Auditors examine access controls to ensure that only authorized personnel can access sensitive data </a:t>
            </a:r>
          </a:p>
          <a:p>
            <a:endParaRPr lang="en-US" dirty="0">
              <a:solidFill>
                <a:srgbClr val="FF0000"/>
              </a:solidFill>
            </a:endParaRPr>
          </a:p>
          <a:p>
            <a:endParaRPr lang="en-US" dirty="0">
              <a:solidFill>
                <a:srgbClr val="FF0000"/>
              </a:solidFill>
            </a:endParaRPr>
          </a:p>
          <a:p>
            <a:endParaRPr lang="en-US" dirty="0"/>
          </a:p>
          <a:p>
            <a:endParaRPr lang="en-US" dirty="0"/>
          </a:p>
          <a:p>
            <a:endParaRPr lang="en-US" dirty="0"/>
          </a:p>
          <a:p>
            <a:endParaRPr lang="en-US" dirty="0"/>
          </a:p>
          <a:p>
            <a:r>
              <a:rPr lang="en-US" dirty="0"/>
              <a:t>.</a:t>
            </a:r>
          </a:p>
          <a:p>
            <a:pPr>
              <a:buNone/>
            </a:pPr>
            <a:endParaRPr lang="en-US" dirty="0"/>
          </a:p>
          <a:p>
            <a:pPr>
              <a:buNone/>
            </a:pPr>
            <a:endParaRPr lang="en-US" dirty="0"/>
          </a:p>
          <a:p>
            <a:endParaRPr lang="en-US" dirty="0"/>
          </a:p>
          <a:p>
            <a:pPr>
              <a:buNone/>
            </a:pPr>
            <a:endParaRPr lang="en-US" dirty="0"/>
          </a:p>
          <a:p>
            <a:pPr>
              <a:buNone/>
            </a:pPr>
            <a:endParaRPr lang="en-US" dirty="0"/>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dirty="0"/>
          </a:p>
        </p:txBody>
      </p:sp>
      <p:sp>
        <p:nvSpPr>
          <p:cNvPr id="3" name="Content Placeholder 2"/>
          <p:cNvSpPr>
            <a:spLocks noGrp="1"/>
          </p:cNvSpPr>
          <p:nvPr>
            <p:ph idx="1"/>
          </p:nvPr>
        </p:nvSpPr>
        <p:spPr/>
        <p:txBody>
          <a:bodyPr>
            <a:normAutofit/>
          </a:bodyPr>
          <a:lstStyle/>
          <a:p>
            <a:pPr>
              <a:buNone/>
            </a:pPr>
            <a:r>
              <a:rPr lang="en-US" sz="9600" dirty="0" smtClean="0"/>
              <a:t>        </a:t>
            </a:r>
            <a:endParaRPr lang="en-IN" sz="9600" dirty="0">
              <a:solidFill>
                <a:schemeClr val="accent5">
                  <a:lumMod val="50000"/>
                </a:schemeClr>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smtClean="0"/>
              <a:t>Audit suggestion</a:t>
            </a:r>
            <a:endParaRPr lang="en-US" dirty="0"/>
          </a:p>
        </p:txBody>
      </p:sp>
      <p:sp>
        <p:nvSpPr>
          <p:cNvPr id="3" name="Content Placeholder 2"/>
          <p:cNvSpPr>
            <a:spLocks noGrp="1"/>
          </p:cNvSpPr>
          <p:nvPr>
            <p:ph idx="1"/>
          </p:nvPr>
        </p:nvSpPr>
        <p:spPr/>
        <p:txBody>
          <a:bodyPr/>
          <a:lstStyle/>
          <a:p>
            <a:r>
              <a:rPr lang="en-US" dirty="0" smtClean="0"/>
              <a:t>EDP auditing is important because it helps address risks associated with IT, such as system failures, data breaches, and inaccuracies in automated processes. </a:t>
            </a:r>
            <a:endParaRPr lang="en-US" dirty="0"/>
          </a:p>
        </p:txBody>
      </p:sp>
      <p:sp>
        <p:nvSpPr>
          <p:cNvPr id="4" name="Rectangle 3"/>
          <p:cNvSpPr/>
          <p:nvPr/>
        </p:nvSpPr>
        <p:spPr>
          <a:xfrm>
            <a:off x="2286000" y="751344"/>
            <a:ext cx="4572000" cy="1477328"/>
          </a:xfrm>
          <a:prstGeom prst="rect">
            <a:avLst/>
          </a:prstGeom>
        </p:spPr>
        <p:txBody>
          <a:bodyPr>
            <a:spAutoFit/>
          </a:bodyPr>
          <a:lstStyle/>
          <a:p>
            <a:pPr>
              <a:buNone/>
            </a:pPr>
            <a:endParaRPr lang="en-US" dirty="0">
              <a:solidFill>
                <a:srgbClr val="FF0000"/>
              </a:solidFill>
            </a:endParaRPr>
          </a:p>
          <a:p>
            <a:pPr>
              <a:buNone/>
            </a:pPr>
            <a:endParaRPr lang="en-US" dirty="0">
              <a:solidFill>
                <a:srgbClr val="FF0000"/>
              </a:solidFill>
            </a:endParaRPr>
          </a:p>
          <a:p>
            <a:pPr>
              <a:buNone/>
            </a:pPr>
            <a:endParaRPr lang="en-US" dirty="0">
              <a:solidFill>
                <a:srgbClr val="FF0000"/>
              </a:solidFill>
            </a:endParaRPr>
          </a:p>
          <a:p>
            <a:pPr>
              <a:buNone/>
            </a:pPr>
            <a:endParaRPr lang="en-US" dirty="0">
              <a:solidFill>
                <a:srgbClr val="FF0000"/>
              </a:solidFill>
            </a:endParaRPr>
          </a:p>
          <a:p>
            <a:pPr>
              <a:buNone/>
            </a:pPr>
            <a:endParaRPr lang="en-US" dirty="0">
              <a:solidFill>
                <a:srgbClr val="FF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Audit committee </a:t>
            </a:r>
            <a:r>
              <a:rPr lang="en-US" dirty="0" err="1"/>
              <a:t>consituted</a:t>
            </a:r>
            <a:r>
              <a:rPr lang="en-US" dirty="0"/>
              <a:t>  under  Divisional rank </a:t>
            </a:r>
            <a:r>
              <a:rPr lang="en-US" dirty="0" err="1"/>
              <a:t>officer,with</a:t>
            </a:r>
            <a:r>
              <a:rPr lang="en-US" dirty="0"/>
              <a:t> </a:t>
            </a:r>
            <a:r>
              <a:rPr lang="en-US" dirty="0" err="1"/>
              <a:t>amember</a:t>
            </a:r>
            <a:r>
              <a:rPr lang="en-US" dirty="0"/>
              <a:t> of finance department and Accountant general’s office for speedy  settlement of </a:t>
            </a:r>
            <a:r>
              <a:rPr lang="en-US" dirty="0" err="1"/>
              <a:t>para</a:t>
            </a:r>
            <a:r>
              <a:rPr lang="en-US" dirty="0" smtClean="0"/>
              <a:t>.</a:t>
            </a:r>
          </a:p>
          <a:p>
            <a:r>
              <a:rPr lang="en-US" dirty="0" smtClean="0"/>
              <a:t>EDP auditing is important because it helps address risks associated with IT, such as system failures, data breaches, and inaccuracies in automated processes. </a:t>
            </a:r>
            <a:endParaRPr lang="en-US" dirty="0"/>
          </a:p>
          <a:p>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EDP refers to the automated method used to process commercial data efficiently. It involves distributing processing tasks to multiple computing devices that are physically distinct but linked electronically for data transmission.</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Data auditing is the process of conducting a thorough review and analysis of a company's data to ensure its accuracy, consistency, and security.</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Comptroller and Auditor General of India (CAG) conducts audits of Electronic Data Processing (EDP) systems by following general principles of auditing, including:</a:t>
            </a:r>
          </a:p>
          <a:p>
            <a:pPr fontAlgn="ctr"/>
            <a:r>
              <a:rPr lang="en-US" b="1" dirty="0" smtClean="0"/>
              <a:t>Training</a:t>
            </a:r>
            <a:r>
              <a:rPr lang="en-US" dirty="0" smtClean="0"/>
              <a:t>: Providing structured training programs to develop EDP skills in audit personnel </a:t>
            </a:r>
          </a:p>
          <a:p>
            <a:r>
              <a:rPr lang="en-US" dirty="0" smtClean="0"/>
              <a:t/>
            </a:r>
            <a:br>
              <a:rPr lang="en-US" dirty="0" smtClean="0"/>
            </a:b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fontAlgn="ctr"/>
            <a:r>
              <a:rPr lang="en-US" dirty="0" smtClean="0"/>
              <a:t>Ensuring that audit teams have the necessary skills and expertise to complete the audit.</a:t>
            </a:r>
          </a:p>
          <a:p>
            <a:pPr fontAlgn="ctr"/>
            <a:r>
              <a:rPr lang="en-US" dirty="0" smtClean="0"/>
              <a:t> </a:t>
            </a:r>
            <a:r>
              <a:rPr lang="en-US" b="1" dirty="0" smtClean="0"/>
              <a:t>Ethics</a:t>
            </a:r>
            <a:r>
              <a:rPr lang="en-US" dirty="0" smtClean="0"/>
              <a:t>: Ensuring that auditors comply with relevant ethical requirements and are independent.</a:t>
            </a:r>
          </a:p>
          <a:p>
            <a:pPr fontAlgn="ctr"/>
            <a:r>
              <a:rPr lang="en-US" b="1" dirty="0" smtClean="0"/>
              <a:t>Professional judgment</a:t>
            </a:r>
            <a:r>
              <a:rPr lang="en-US" dirty="0" smtClean="0"/>
              <a:t>: Ensuring that auditors maintain professional judgment and due care throughout the audit </a:t>
            </a:r>
          </a:p>
          <a:p>
            <a:pPr fontAlgn="ctr"/>
            <a:endParaRPr lang="en-US" dirty="0" smtClean="0"/>
          </a:p>
          <a:p>
            <a:pPr>
              <a:buNone/>
            </a:pPr>
            <a:endParaRPr lang="en-US" dirty="0" smtClean="0"/>
          </a:p>
          <a:p>
            <a:pPr>
              <a:buNone/>
            </a:pPr>
            <a:r>
              <a:rPr lang="en-US" dirty="0" smtClean="0"/>
              <a:t> </a:t>
            </a:r>
          </a:p>
          <a:p>
            <a:endParaRPr lang="en-US" dirty="0" smtClean="0"/>
          </a:p>
          <a:p>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ctr"/>
            <a:r>
              <a:rPr lang="en-US" b="1" dirty="0" smtClean="0"/>
              <a:t>Planning</a:t>
            </a:r>
            <a:r>
              <a:rPr lang="en-US" dirty="0" smtClean="0"/>
              <a:t>: Ensuring that the terms of the audit are clearly established </a:t>
            </a:r>
          </a:p>
          <a:p>
            <a:r>
              <a:rPr lang="en-US" b="1" dirty="0" smtClean="0"/>
              <a:t>Reporting</a:t>
            </a:r>
            <a:r>
              <a:rPr lang="en-US" dirty="0" smtClean="0"/>
              <a:t>: Preparing a report to communicate the results of the audit to stakeholders </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Evaluating EDP user satisfaction</a:t>
            </a:r>
          </a:p>
          <a:p>
            <a:r>
              <a:rPr lang="en-US" dirty="0" smtClean="0"/>
              <a:t>Performing a risk analysis</a:t>
            </a:r>
          </a:p>
          <a:p>
            <a:r>
              <a:rPr lang="en-US" dirty="0" smtClean="0"/>
              <a:t>Evaluating consulting fees paid by the company</a:t>
            </a:r>
          </a:p>
          <a:p>
            <a:r>
              <a:rPr lang="en-US" dirty="0" smtClean="0"/>
              <a:t>Presenting findings and suggestions to upper management</a:t>
            </a:r>
          </a:p>
          <a:p>
            <a:r>
              <a:rPr lang="en-US" dirty="0" smtClean="0"/>
              <a:t>Understanding the system</a:t>
            </a:r>
          </a:p>
          <a:p>
            <a:r>
              <a:rPr lang="en-US" dirty="0" smtClean="0"/>
              <a:t>Analyzing operations</a:t>
            </a:r>
          </a:p>
          <a:p>
            <a:r>
              <a:rPr lang="en-US" dirty="0" smtClean="0"/>
              <a:t>Identifying problems and proposing improvements</a:t>
            </a:r>
          </a:p>
          <a:p>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audit team should also be familiar with the applicable standards and authorities, and have an understanding of the auditable entity's operations. </a:t>
            </a:r>
          </a:p>
          <a:p>
            <a:pPr fontAlgn="ctr"/>
            <a:r>
              <a:rPr lang="en-US" dirty="0" smtClean="0"/>
              <a:t>An audit of an Electronic Data Processing (EDP) system involves reviewing the system, analyzing operations, and identifying and addressing problems. The goal is to ensure the accuracy, security, and reliability of financial information. </a:t>
            </a:r>
          </a:p>
          <a:p>
            <a:r>
              <a:rPr lang="en-US" dirty="0" smtClean="0"/>
              <a:t/>
            </a:r>
            <a:br>
              <a:rPr lang="en-US" dirty="0" smtClean="0"/>
            </a:b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smtClean="0"/>
              <a:t>Understand the system</a:t>
            </a:r>
            <a:r>
              <a:rPr lang="en-US" dirty="0" smtClean="0"/>
              <a:t>: Understand the EDP environment, including the computer systems, networks, software, and data. </a:t>
            </a:r>
          </a:p>
          <a:p>
            <a:pPr fontAlgn="ctr"/>
            <a:r>
              <a:rPr lang="en-US" b="1" dirty="0" smtClean="0"/>
              <a:t>Conduct a risk assessment</a:t>
            </a:r>
            <a:r>
              <a:rPr lang="en-US" dirty="0" smtClean="0"/>
              <a:t>: Identify potential risks like data breaches, system failures, and inaccuracies in automated processes. </a:t>
            </a:r>
          </a:p>
          <a:p>
            <a:pPr fontAlgn="ctr"/>
            <a:r>
              <a:rPr lang="en-US" b="1" dirty="0" smtClean="0"/>
              <a:t>Review the audit trail</a:t>
            </a:r>
            <a:r>
              <a:rPr lang="en-US" dirty="0" smtClean="0"/>
              <a:t>: Review previous audits and professional literature. </a:t>
            </a:r>
          </a:p>
          <a:p>
            <a:r>
              <a:rPr lang="en-US" b="1" dirty="0" smtClean="0"/>
              <a:t>Test controls</a:t>
            </a:r>
            <a:r>
              <a:rPr lang="en-US" dirty="0" smtClean="0"/>
              <a:t>: Test controls and access controls to ensure that only authorized personnel can access sensitive data. </a:t>
            </a:r>
          </a:p>
          <a:p>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ctr"/>
            <a:r>
              <a:rPr lang="en-US" b="1" dirty="0" smtClean="0"/>
              <a:t>Review security considerations</a:t>
            </a:r>
            <a:r>
              <a:rPr lang="en-US" dirty="0" smtClean="0"/>
              <a:t>: Ensure compliance with security protocols. </a:t>
            </a:r>
          </a:p>
          <a:p>
            <a:pPr fontAlgn="ctr"/>
            <a:r>
              <a:rPr lang="en-US" b="1" dirty="0" smtClean="0"/>
              <a:t>Analyze operations</a:t>
            </a:r>
            <a:r>
              <a:rPr lang="en-US" dirty="0" smtClean="0"/>
              <a:t>: Identify problems and propose improvements. </a:t>
            </a:r>
          </a:p>
          <a:p>
            <a:pPr fontAlgn="ctr"/>
            <a:r>
              <a:rPr lang="en-US" b="1" dirty="0" smtClean="0"/>
              <a:t>Document the findings</a:t>
            </a:r>
            <a:r>
              <a:rPr lang="en-US" dirty="0" smtClean="0"/>
              <a:t>: Document the report, proving evidence. </a:t>
            </a:r>
          </a:p>
          <a:p>
            <a:r>
              <a:rPr lang="en-US" b="1" dirty="0" smtClean="0"/>
              <a:t>Communicate the findings</a:t>
            </a:r>
            <a:r>
              <a:rPr lang="en-US" dirty="0" smtClean="0"/>
              <a:t>: Communicate the findings to management. </a:t>
            </a:r>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basic principles of EDP auditing include confidentiality, integrity, objectivity, independence, and planning.</a:t>
            </a:r>
          </a:p>
          <a:p>
            <a:r>
              <a:rPr lang="en-US" dirty="0" smtClean="0"/>
              <a:t>The IT audit process usually consists of four stages: planning, fieldwork, audit report, and follow-up. </a:t>
            </a:r>
          </a:p>
          <a:p>
            <a:r>
              <a:rPr lang="en-US" dirty="0" smtClean="0"/>
              <a:t>The process follows the plan-do-check-act (PDCA) approach and may vary depending on the organizational needs and audit functions. </a:t>
            </a:r>
          </a:p>
          <a:p>
            <a:r>
              <a:rPr lang="en-US" dirty="0" smtClean="0"/>
              <a:t>There are four main steps in an IT audit process. </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5400" dirty="0">
                <a:solidFill>
                  <a:srgbClr val="0070C0"/>
                </a:solidFill>
              </a:rPr>
              <a:t>             </a:t>
            </a:r>
          </a:p>
          <a:p>
            <a:pPr>
              <a:buNone/>
            </a:pPr>
            <a:endParaRPr lang="en-US" sz="5400" dirty="0">
              <a:solidFill>
                <a:srgbClr val="0070C0"/>
              </a:solidFill>
            </a:endParaRPr>
          </a:p>
          <a:p>
            <a:pPr>
              <a:buNone/>
            </a:pPr>
            <a:r>
              <a:rPr lang="en-US" sz="5400" dirty="0">
                <a:solidFill>
                  <a:srgbClr val="0070C0"/>
                </a:solidFill>
              </a:rPr>
              <a:t>               THANKS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4964</TotalTime>
  <Words>3756</Words>
  <Application>Microsoft Office PowerPoint</Application>
  <PresentationFormat>On-screen Show (4:3)</PresentationFormat>
  <Paragraphs>220</Paragraphs>
  <Slides>60</Slides>
  <Notes>3</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Flow</vt:lpstr>
      <vt:lpstr>Slide 1</vt:lpstr>
      <vt:lpstr>                  Topic</vt:lpstr>
      <vt:lpstr>Slide 3</vt:lpstr>
      <vt:lpstr>          By   Binod kumar sinha Sr. Audit officer (Rtd.),  O/o AG (Audit) Bihar,Patna  Member IPAI Bihar chapter </vt:lpstr>
      <vt:lpstr>Slide 5</vt:lpstr>
      <vt:lpstr>Slide 6</vt:lpstr>
      <vt:lpstr>Slide 7</vt:lpstr>
      <vt:lpstr>Slide 8</vt:lpstr>
      <vt:lpstr>Slide 9</vt:lpstr>
      <vt:lpstr>Slide 10</vt:lpstr>
      <vt:lpstr>Slide 11</vt:lpstr>
      <vt:lpstr>Government Accounts  सरकारी खातों से धन की निकासी</vt:lpstr>
      <vt:lpstr>Slide 13</vt:lpstr>
      <vt:lpstr>Slide 14</vt:lpstr>
      <vt:lpstr>Slide 15</vt:lpstr>
      <vt:lpstr>Slide 16</vt:lpstr>
      <vt:lpstr>Slide 17</vt:lpstr>
      <vt:lpstr>Slide 18</vt:lpstr>
      <vt:lpstr>Slide 19</vt:lpstr>
      <vt:lpstr>Slide 20</vt:lpstr>
      <vt:lpstr>Slide 21</vt:lpstr>
      <vt:lpstr>धारा 2 - सामान्य नियम। उपधारा 1 - निकासी के दावे निकासी का तरीका Claims for withdrawal Mode of withdrawal</vt:lpstr>
      <vt:lpstr>Slide 23</vt:lpstr>
      <vt:lpstr>दावों की प्रस्तुति Presentation of claims</vt:lpstr>
      <vt:lpstr>Slide 25</vt:lpstr>
      <vt:lpstr>भुगतान में देरी और बकाया दावे  Delays in payments and arrear claims</vt:lpstr>
      <vt:lpstr>Slide 27</vt:lpstr>
      <vt:lpstr>Closing for the month माह का समापन  </vt:lpstr>
      <vt:lpstr>मासिक खाते एवं विवरण Monthly Accounts and Returns</vt:lpstr>
      <vt:lpstr>Slide 30</vt:lpstr>
      <vt:lpstr>खंड III-कोषागार निरीक्षण  27 Treasury Inspection</vt:lpstr>
      <vt:lpstr>Slide 32</vt:lpstr>
      <vt:lpstr>Slide 33</vt:lpstr>
      <vt:lpstr>Slide 34</vt:lpstr>
      <vt:lpstr>Scope of audit</vt:lpstr>
      <vt:lpstr>Slide 36</vt:lpstr>
      <vt:lpstr>Slide 37</vt:lpstr>
      <vt:lpstr>Slide 38</vt:lpstr>
      <vt:lpstr>Slide 39</vt:lpstr>
      <vt:lpstr>Slide 40</vt:lpstr>
      <vt:lpstr>Security risks </vt:lpstr>
      <vt:lpstr>Slide 42</vt:lpstr>
      <vt:lpstr>       continued</vt:lpstr>
      <vt:lpstr>Purpose of EDP auditing </vt:lpstr>
      <vt:lpstr>Slide 45</vt:lpstr>
      <vt:lpstr>Slide 46</vt:lpstr>
      <vt:lpstr>       Audit suggestion</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RAM NARESH THAKUR</dc:creator>
  <cp:lastModifiedBy>Lenovo</cp:lastModifiedBy>
  <cp:revision>223</cp:revision>
  <cp:lastPrinted>2016-04-05T07:23:35Z</cp:lastPrinted>
  <dcterms:created xsi:type="dcterms:W3CDTF">2006-08-16T00:00:00Z</dcterms:created>
  <dcterms:modified xsi:type="dcterms:W3CDTF">2026-09-03T16:02:12Z</dcterms:modified>
</cp:coreProperties>
</file>